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Aurora Eggs Ltd – Target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Preliminary Commercial Due Diligence</a:t>
            </a:r>
          </a:p>
          <a:p>
            <a:r>
              <a:t>Halberd Capital Partners – Week 1,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#2 NZ shell-egg producer (~18% volume share; ~610k layer hens)</a:t>
            </a:r>
          </a:p>
          <a:p>
            <a:pPr/>
            <a:r>
              <a:t>FY26E revenue NZ$84–86M; EBITDA margin ~9–11% (triangulated)</a:t>
            </a:r>
          </a:p>
          <a:p>
            <a:pPr/>
            <a:r>
              <a:t>Strategic fit: cage-free shift aligns with platform ESG thesis</a:t>
            </a:r>
          </a:p>
          <a:p>
            <a:pPr/>
            <a:r>
              <a:t>Upside: barn conversion, premium recovery, sub-scale roll-ups</a:t>
            </a:r>
          </a:p>
          <a:p>
            <a:pPr/>
            <a:r>
              <a:t>Key risks: capex realism, feed cost, AI outbreaks, premium erosion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Position – NZ Producer Landscape</a:t>
            </a:r>
          </a:p>
        </p:txBody>
      </p:sp>
      <p:pic>
        <p:nvPicPr>
          <p:cNvPr id="3" name="Picture 2" descr="volume_share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45720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20640" y="1371600"/>
            <a:ext cx="3200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/>
            <a:r>
              <a:t>Aurora holds ~18% national volume share (FY26 est.)</a:t>
            </a:r>
          </a:p>
          <a:p>
            <a:pPr/>
            <a:r>
              <a:t>Higher colony-cage exposure than peers – at-risk under retailer pledge</a:t>
            </a:r>
          </a:p>
          <a:p>
            <a:pPr/>
            <a:r>
              <a:t>Three North Island sites → logistics edge into Auckland metro</a:t>
            </a:r>
          </a:p>
          <a:p>
            <a:pPr/>
            <a:r>
              <a:t>No captive feed mill (unlike Mainland) – margin sensitivity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Consumer Demand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Per-capita egg consumption rising 0.4–0.5 pp p.a. (flexitarian tailwind)</a:t>
            </a:r>
          </a:p>
          <a:p>
            <a:pPr/>
            <a:r>
              <a:t>Retailer commitment: 100% cage-free shelves by 2027 drives mix shift</a:t>
            </a:r>
          </a:p>
          <a:p>
            <a:pPr/>
            <a:r>
              <a:t>Free-range premium narrowing as barn supply scales (risk to margin)</a:t>
            </a:r>
          </a:p>
          <a:p>
            <a:pPr/>
            <a:r>
              <a:t>Egg viewed as low-cost protein → resilient demand in downturns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Input-Side Cost &amp; Risk Exposures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Feed grain 55–65% of variable cost; 10% spike → −80-110 bps GM (lag)</a:t>
            </a:r>
          </a:p>
          <a:p>
            <a:pPr/>
            <a:r>
              <a:t>Electricity inflation mid-single digits; solar pilot under review</a:t>
            </a:r>
          </a:p>
          <a:p>
            <a:pPr/>
            <a:r>
              <a:t>Packaging price escalation clauses tied to pulp index (Huhtamaki)</a:t>
            </a:r>
          </a:p>
          <a:p>
            <a:pPr/>
            <a:r>
              <a:t>Capex NZ$28–40M for colony-to-barn retrofit (NZ$45–65/hen)</a:t>
            </a:r>
          </a:p>
          <a:p>
            <a:pPr/>
            <a:r>
              <a:t>Biosecurity: Avian influenza cull 2024-25 highlights outbreak risk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By-Product Economics &amp; Optionality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Manure offtake contracts: NZ$1.2–1.6M p.a. (fertiliser value)</a:t>
            </a:r>
          </a:p>
          <a:p>
            <a:pPr/>
            <a:r>
              <a:t>Spent-hen sales to pet-food processors ≈NZ$0.4M p.a.</a:t>
            </a:r>
          </a:p>
          <a:p>
            <a:pPr/>
            <a:r>
              <a:t>Anaerobic digestion feasibility IRR &lt;10% – not in base case</a:t>
            </a:r>
          </a:p>
          <a:p>
            <a:pPr/>
            <a:r>
              <a:t>Solar lease optionality on surplus rural land – &gt;2030 upside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Colony-to-Barn Conversion – Critical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Deadline 1 Jan 2027 for cage-free supply to majors</a:t>
            </a:r>
          </a:p>
          <a:p>
            <a:pPr/>
            <a:r>
              <a:t>3-year barn retrofit across 4 sheds + greenfield Waikato expansion</a:t>
            </a:r>
          </a:p>
          <a:p>
            <a:pPr/>
            <a:r>
              <a:t>Capex draw: FY26 40%, FY27 45%, FY28 15% (commissioning)</a:t>
            </a:r>
          </a:p>
          <a:p>
            <a:pPr/>
            <a:r>
              <a:t>Dependencies: council consents (90–180 days), chick supply, equipment lead-time (26-30 wks)</a:t>
            </a:r>
          </a:p>
          <a:p>
            <a:pPr/>
            <a:r>
              <a:t>&gt;6-month delay risks retailer delisting &amp; share loss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SWOT Summary – Aurora Eggs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b="1"/>
            </a:pPr>
            <a:r>
              <a:t>Strengths</a:t>
            </a:r>
          </a:p>
          <a:p>
            <a:pPr lvl="1"/>
            <a:r>
              <a:t>#2 market share; strong retailer relationships</a:t>
            </a:r>
          </a:p>
          <a:p>
            <a:pPr lvl="1"/>
            <a:r>
              <a:t>Auckland proximity lowers freight cost</a:t>
            </a:r>
          </a:p>
          <a:p>
            <a:pPr lvl="1"/>
            <a:r>
              <a:t>Experienced family management</a:t>
            </a:r>
          </a:p>
          <a:p>
            <a:pPr>
              <a:defRPr b="1"/>
            </a:pPr>
            <a:r>
              <a:t>Weaknesses</a:t>
            </a:r>
          </a:p>
          <a:p>
            <a:pPr lvl="1"/>
            <a:r>
              <a:t>High colony-cage exposure</a:t>
            </a:r>
          </a:p>
          <a:p>
            <a:pPr lvl="1"/>
            <a:r>
              <a:t>No captive feed mill; cost pass-through lag</a:t>
            </a:r>
          </a:p>
          <a:p>
            <a:pPr lvl="1"/>
            <a:r>
              <a:t>Legacy IT / ERP</a:t>
            </a:r>
          </a:p>
          <a:p>
            <a:pPr>
              <a:defRPr b="1"/>
            </a:pPr>
            <a:r>
              <a:t>Opportunities</a:t>
            </a:r>
          </a:p>
          <a:p>
            <a:pPr lvl="1"/>
            <a:r>
              <a:t>Barn conversion wins shelf access</a:t>
            </a:r>
          </a:p>
          <a:p>
            <a:pPr lvl="1"/>
            <a:r>
              <a:t>Roll-up of sub-scale producers post-2027</a:t>
            </a:r>
          </a:p>
          <a:p>
            <a:pPr lvl="1"/>
            <a:r>
              <a:t>Export premium markets via Halberd platform</a:t>
            </a:r>
          </a:p>
          <a:p>
            <a:pPr>
              <a:defRPr b="1"/>
            </a:pPr>
            <a:r>
              <a:t>Threats</a:t>
            </a:r>
          </a:p>
          <a:p>
            <a:pPr lvl="1"/>
            <a:r>
              <a:t>Feed &amp; energy cost volatility</a:t>
            </a:r>
          </a:p>
          <a:p>
            <a:pPr lvl="1"/>
            <a:r>
              <a:t>Avian influenza outbreaks</a:t>
            </a:r>
          </a:p>
          <a:p>
            <a:pPr lvl="1"/>
            <a:r>
              <a:t>Free-range premium erosion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Confirmatory Diligence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/>
            <a:r>
              <a:t>Validate retrofit capex budget &amp; schedule via engineer review</a:t>
            </a:r>
          </a:p>
          <a:p>
            <a:pPr/>
            <a:r>
              <a:t>Assess feed procurement &amp; hedging strategy</a:t>
            </a:r>
          </a:p>
          <a:p>
            <a:pPr/>
            <a:r>
              <a:t>Review retailer contracts – penalties &amp; delisting triggers</a:t>
            </a:r>
          </a:p>
          <a:p>
            <a:pPr/>
            <a:r>
              <a:t>Audit biosecurity protocols &amp; insurance cover</a:t>
            </a:r>
          </a:p>
          <a:p>
            <a:pPr/>
            <a:r>
              <a:t>Model free-range premium trajectory under different scenarios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