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 id="264" r:id="rId15"/>
    <p:sldId id="265" r:id="rId16"/>
    <p:sldId id="266" r:id="rId17"/>
    <p:sldId id="267" r:id="rId18"/>
    <p:sldId id="268" r:id="rId19"/>
    <p:sldId id="269" r:id="rId20"/>
    <p:sldId id="270" r:id="rId21"/>
    <p:sldId id="271" r:id="rId22"/>
    <p:sldId id="272" r:id="rId23"/>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 Id="rId15" Type="http://schemas.openxmlformats.org/officeDocument/2006/relationships/slide" Target="slides/slide9.xml"/><Relationship Id="rId16" Type="http://schemas.openxmlformats.org/officeDocument/2006/relationships/slide" Target="slides/slide10.xml"/><Relationship Id="rId17" Type="http://schemas.openxmlformats.org/officeDocument/2006/relationships/slide" Target="slides/slide11.xml"/><Relationship Id="rId18" Type="http://schemas.openxmlformats.org/officeDocument/2006/relationships/slide" Target="slides/slide12.xml"/><Relationship Id="rId19" Type="http://schemas.openxmlformats.org/officeDocument/2006/relationships/slide" Target="slides/slide13.xml"/><Relationship Id="rId20" Type="http://schemas.openxmlformats.org/officeDocument/2006/relationships/slide" Target="slides/slide14.xml"/><Relationship Id="rId21" Type="http://schemas.openxmlformats.org/officeDocument/2006/relationships/slide" Target="slides/slide15.xml"/><Relationship Id="rId22" Type="http://schemas.openxmlformats.org/officeDocument/2006/relationships/slide" Target="slides/slide16.xml"/><Relationship Id="rId23" Type="http://schemas.openxmlformats.org/officeDocument/2006/relationships/slide" Target="slides/slide1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4.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5.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411480" y="182880"/>
            <a:ext cx="1417320" cy="411480"/>
          </a:xfrm>
          <a:prstGeom prst="rect">
            <a:avLst/>
          </a:prstGeom>
          <a:noFill/>
        </p:spPr>
        <p:txBody>
          <a:bodyPr wrap="none" lIns="0" tIns="0" bIns="0">
            <a:spAutoFit/>
          </a:bodyPr>
          <a:lstStyle/>
          <a:p>
            <a:r>
              <a:rPr b="1" sz="1500">
                <a:solidFill>
                  <a:srgbClr val="FFFFFF"/>
                </a:solidFill>
                <a:latin typeface="Arial"/>
              </a:rPr>
              <a:t>Halberd</a:t>
            </a:r>
          </a:p>
          <a:p>
            <a:r>
              <a:rPr sz="750">
                <a:solidFill>
                  <a:srgbClr val="FFFFFF"/>
                </a:solidFill>
                <a:latin typeface="Arial"/>
              </a:rPr>
              <a:t>Capital Partners</a:t>
            </a:r>
          </a:p>
        </p:txBody>
      </p:sp>
      <p:sp>
        <p:nvSpPr>
          <p:cNvPr id="4" name="Rectangle 3"/>
          <p:cNvSpPr/>
          <p:nvPr/>
        </p:nvSpPr>
        <p:spPr>
          <a:xfrm>
            <a:off x="548640" y="1325880"/>
            <a:ext cx="91440" cy="1828800"/>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5" name="TextBox 4"/>
          <p:cNvSpPr txBox="1"/>
          <p:nvPr/>
        </p:nvSpPr>
        <p:spPr>
          <a:xfrm>
            <a:off x="777240" y="1225296"/>
            <a:ext cx="10424160" cy="548640"/>
          </a:xfrm>
          <a:prstGeom prst="rect">
            <a:avLst/>
          </a:prstGeom>
          <a:noFill/>
        </p:spPr>
        <p:txBody>
          <a:bodyPr wrap="square" lIns="27432" rIns="27432" tIns="18288" bIns="18288">
            <a:spAutoFit/>
          </a:bodyPr>
          <a:lstStyle/>
          <a:p>
            <a:pPr algn="l"/>
            <a:r>
              <a:rPr sz="2400" b="1" i="0">
                <a:solidFill>
                  <a:srgbClr val="FFFFFF"/>
                </a:solidFill>
                <a:latin typeface="Garamond"/>
              </a:rPr>
              <a:t>Project Albatross</a:t>
            </a:r>
          </a:p>
        </p:txBody>
      </p:sp>
      <p:sp>
        <p:nvSpPr>
          <p:cNvPr id="6" name="TextBox 5"/>
          <p:cNvSpPr txBox="1"/>
          <p:nvPr/>
        </p:nvSpPr>
        <p:spPr>
          <a:xfrm>
            <a:off x="777240" y="1783080"/>
            <a:ext cx="10789920" cy="777240"/>
          </a:xfrm>
          <a:prstGeom prst="rect">
            <a:avLst/>
          </a:prstGeom>
          <a:noFill/>
        </p:spPr>
        <p:txBody>
          <a:bodyPr wrap="square" lIns="27432" rIns="27432" tIns="18288" bIns="18288">
            <a:spAutoFit/>
          </a:bodyPr>
          <a:lstStyle/>
          <a:p>
            <a:pPr algn="l"/>
            <a:r>
              <a:rPr sz="3400" b="1" i="0">
                <a:solidFill>
                  <a:srgbClr val="FFFFFF"/>
                </a:solidFill>
                <a:latin typeface="Garamond"/>
              </a:rPr>
              <a:t>Aurora Eggs target assessment</a:t>
            </a:r>
          </a:p>
        </p:txBody>
      </p:sp>
      <p:sp>
        <p:nvSpPr>
          <p:cNvPr id="7" name="TextBox 6"/>
          <p:cNvSpPr txBox="1"/>
          <p:nvPr/>
        </p:nvSpPr>
        <p:spPr>
          <a:xfrm>
            <a:off x="777240" y="2697480"/>
            <a:ext cx="7863840" cy="365760"/>
          </a:xfrm>
          <a:prstGeom prst="rect">
            <a:avLst/>
          </a:prstGeom>
          <a:noFill/>
        </p:spPr>
        <p:txBody>
          <a:bodyPr wrap="square" lIns="27432" rIns="27432" tIns="18288" bIns="18288">
            <a:spAutoFit/>
          </a:bodyPr>
          <a:lstStyle/>
          <a:p>
            <a:pPr algn="l"/>
            <a:r>
              <a:rPr sz="1300" b="0" i="0">
                <a:solidFill>
                  <a:srgbClr val="EAEEF5"/>
                </a:solidFill>
                <a:latin typeface="Arial"/>
              </a:rPr>
              <a:t>Preliminary outside-in CDD for Investment Committee | Pre-LOI screening</a:t>
            </a:r>
          </a:p>
        </p:txBody>
      </p:sp>
      <p:sp>
        <p:nvSpPr>
          <p:cNvPr id="8" name="TextBox 7"/>
          <p:cNvSpPr txBox="1"/>
          <p:nvPr/>
        </p:nvSpPr>
        <p:spPr>
          <a:xfrm>
            <a:off x="777240" y="3108960"/>
            <a:ext cx="7772400" cy="320040"/>
          </a:xfrm>
          <a:prstGeom prst="rect">
            <a:avLst/>
          </a:prstGeom>
          <a:noFill/>
        </p:spPr>
        <p:txBody>
          <a:bodyPr wrap="square" lIns="27432" rIns="27432" tIns="18288" bIns="18288">
            <a:spAutoFit/>
          </a:bodyPr>
          <a:lstStyle/>
          <a:p>
            <a:pPr algn="l"/>
            <a:r>
              <a:rPr sz="1050" b="0" i="0">
                <a:solidFill>
                  <a:srgbClr val="EAEEF5"/>
                </a:solidFill>
                <a:latin typeface="Arial"/>
              </a:rPr>
              <a:t>Prepared for Halberd Capital Partners | June 2026</a:t>
            </a:r>
          </a:p>
        </p:txBody>
      </p:sp>
      <p:sp>
        <p:nvSpPr>
          <p:cNvPr id="9" name="Rounded Rectangle 8"/>
          <p:cNvSpPr/>
          <p:nvPr/>
        </p:nvSpPr>
        <p:spPr>
          <a:xfrm>
            <a:off x="777240" y="4892040"/>
            <a:ext cx="5394960" cy="786384"/>
          </a:xfrm>
          <a:prstGeom prst="roundRect">
            <a:avLst/>
          </a:prstGeom>
          <a:solidFill>
            <a:srgbClr val="1C3A62"/>
          </a:solidFill>
          <a:ln w="10160">
            <a:solidFill>
              <a:srgbClr val="1C3A6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FFFFFF"/>
                </a:solidFill>
                <a:latin typeface="Arial"/>
              </a:rPr>
              <a:t>Scope of this deck</a:t>
            </a:r>
          </a:p>
          <a:p>
            <a:pPr>
              <a:spcBef>
                <a:spcPts val="300"/>
              </a:spcBef>
            </a:pPr>
            <a:r>
              <a:rPr sz="850">
                <a:solidFill>
                  <a:srgbClr val="EAEEF5"/>
                </a:solidFill>
                <a:latin typeface="Arial"/>
              </a:rPr>
              <a:t>Target profile, competitive position, consumer context, input-cost exposure, bottom-line levers, by-product economics, alternative-use optionality, prioritized risks and confirmatory DD asks.</a:t>
            </a:r>
          </a:p>
        </p:txBody>
      </p:sp>
      <p:sp>
        <p:nvSpPr>
          <p:cNvPr id="10" name="TextBox 9"/>
          <p:cNvSpPr txBox="1"/>
          <p:nvPr/>
        </p:nvSpPr>
        <p:spPr>
          <a:xfrm>
            <a:off x="777240" y="6217920"/>
            <a:ext cx="4114800" cy="182880"/>
          </a:xfrm>
          <a:prstGeom prst="rect">
            <a:avLst/>
          </a:prstGeom>
          <a:noFill/>
        </p:spPr>
        <p:txBody>
          <a:bodyPr wrap="square" lIns="27432" rIns="27432" tIns="18288" bIns="18288">
            <a:spAutoFit/>
          </a:bodyPr>
          <a:lstStyle/>
          <a:p>
            <a:pPr algn="l"/>
            <a:r>
              <a:rPr sz="750" b="0" i="1">
                <a:solidFill>
                  <a:srgbClr val="EAEEF5"/>
                </a:solidFill>
                <a:latin typeface="Arial"/>
              </a:rPr>
              <a:t>Internal - preliminary - no recommendation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EXECUTIVE SUMMARY</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Preliminary findings - scaled asset, but transition and retailer-power risks define the underwriting</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170432"/>
            <a:ext cx="5303520" cy="228600"/>
          </a:xfrm>
          <a:prstGeom prst="rect">
            <a:avLst/>
          </a:prstGeom>
          <a:noFill/>
        </p:spPr>
        <p:txBody>
          <a:bodyPr wrap="square" lIns="27432" rIns="27432" tIns="18288" bIns="18288">
            <a:spAutoFit/>
          </a:bodyPr>
          <a:lstStyle/>
          <a:p>
            <a:pPr algn="l"/>
            <a:r>
              <a:rPr sz="830" b="1" i="0">
                <a:solidFill>
                  <a:srgbClr val="142C52"/>
                </a:solidFill>
                <a:latin typeface="Arial"/>
              </a:rPr>
              <a:t>WHAT SCREENS POSITIVE</a:t>
            </a:r>
          </a:p>
        </p:txBody>
      </p:sp>
      <p:sp>
        <p:nvSpPr>
          <p:cNvPr id="7" name="Rectangle 6"/>
          <p:cNvSpPr/>
          <p:nvPr/>
        </p:nvSpPr>
        <p:spPr>
          <a:xfrm>
            <a:off x="594360" y="1426464"/>
            <a:ext cx="530352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355080" y="1170432"/>
            <a:ext cx="5303520" cy="228600"/>
          </a:xfrm>
          <a:prstGeom prst="rect">
            <a:avLst/>
          </a:prstGeom>
          <a:noFill/>
        </p:spPr>
        <p:txBody>
          <a:bodyPr wrap="square" lIns="27432" rIns="27432" tIns="18288" bIns="18288">
            <a:spAutoFit/>
          </a:bodyPr>
          <a:lstStyle/>
          <a:p>
            <a:pPr algn="l"/>
            <a:r>
              <a:rPr sz="830" b="1" i="0">
                <a:solidFill>
                  <a:srgbClr val="142C52"/>
                </a:solidFill>
                <a:latin typeface="Arial"/>
              </a:rPr>
              <a:t>WHAT MUST BE PROVEN IN CONFIRMATORY DD</a:t>
            </a:r>
          </a:p>
        </p:txBody>
      </p:sp>
      <p:sp>
        <p:nvSpPr>
          <p:cNvPr id="9" name="Rectangle 8"/>
          <p:cNvSpPr/>
          <p:nvPr/>
        </p:nvSpPr>
        <p:spPr>
          <a:xfrm>
            <a:off x="6355080" y="1426464"/>
            <a:ext cx="530352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Rounded Rectangle 9"/>
          <p:cNvSpPr/>
          <p:nvPr/>
        </p:nvSpPr>
        <p:spPr>
          <a:xfrm>
            <a:off x="594360" y="1572768"/>
            <a:ext cx="5303520" cy="1033271"/>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Scale is real</a:t>
            </a:r>
          </a:p>
          <a:p>
            <a:pPr>
              <a:spcBef>
                <a:spcPts val="300"/>
              </a:spcBef>
            </a:pPr>
            <a:r>
              <a:rPr sz="850">
                <a:solidFill>
                  <a:srgbClr val="404C61"/>
                </a:solidFill>
                <a:latin typeface="Arial"/>
              </a:rPr>
              <a:t>~610k layer hens, FY24 revenue NZ$84.6M and reported EBITDA NZ$10.8M; outside-in triangulation places Aurora at ~18% national volume and #2 behind Mainland.</a:t>
            </a:r>
          </a:p>
        </p:txBody>
      </p:sp>
      <p:sp>
        <p:nvSpPr>
          <p:cNvPr id="11" name="Rounded Rectangle 10"/>
          <p:cNvSpPr/>
          <p:nvPr/>
        </p:nvSpPr>
        <p:spPr>
          <a:xfrm>
            <a:off x="594360" y="2898648"/>
            <a:ext cx="5303520" cy="1033271"/>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Category demand is stable to modestly positive</a:t>
            </a:r>
          </a:p>
          <a:p>
            <a:pPr>
              <a:spcBef>
                <a:spcPts val="300"/>
              </a:spcBef>
            </a:pPr>
            <a:r>
              <a:rPr sz="850">
                <a:solidFill>
                  <a:srgbClr val="404C61"/>
                </a:solidFill>
                <a:latin typeface="Arial"/>
              </a:rPr>
              <a:t>ACII survey and EPF context indicate +0.6-0.8% per-capita tailwind on top of ~0.9% population growth; eggs benefit from flexitarian, protein and NZ-made narratives.</a:t>
            </a:r>
          </a:p>
        </p:txBody>
      </p:sp>
      <p:sp>
        <p:nvSpPr>
          <p:cNvPr id="12" name="Rounded Rectangle 11"/>
          <p:cNvSpPr/>
          <p:nvPr/>
        </p:nvSpPr>
        <p:spPr>
          <a:xfrm>
            <a:off x="594360" y="4224528"/>
            <a:ext cx="5303520" cy="1033271"/>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Value creation is visible at the right entry basis</a:t>
            </a:r>
          </a:p>
          <a:p>
            <a:pPr>
              <a:spcBef>
                <a:spcPts val="300"/>
              </a:spcBef>
            </a:pPr>
            <a:r>
              <a:rPr sz="850">
                <a:solidFill>
                  <a:srgbClr val="404C61"/>
                </a:solidFill>
                <a:latin typeface="Arial"/>
              </a:rPr>
              <a:t>Feed integration, grading automation and commercial category management could add NZ$3.5-5.5M run-rate EBITDA over 3-4 years; manure offtake adds NZ$0.3-0.5M revenue offset.</a:t>
            </a:r>
          </a:p>
        </p:txBody>
      </p:sp>
      <p:sp>
        <p:nvSpPr>
          <p:cNvPr id="13" name="Rounded Rectangle 12"/>
          <p:cNvSpPr/>
          <p:nvPr/>
        </p:nvSpPr>
        <p:spPr>
          <a:xfrm>
            <a:off x="6355080" y="1572768"/>
            <a:ext cx="5303520" cy="1033271"/>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2027 cage-free deadline is the gating issue</a:t>
            </a:r>
          </a:p>
          <a:p>
            <a:pPr>
              <a:spcBef>
                <a:spcPts val="300"/>
              </a:spcBef>
            </a:pPr>
            <a:r>
              <a:rPr sz="850">
                <a:solidFill>
                  <a:srgbClr val="404C61"/>
                </a:solidFill>
                <a:latin typeface="Arial"/>
              </a:rPr>
              <a:t>Aurora is still ~40% colony. Expert capex is NZ$11-16M vs sell-side NZ$8-10M; 24-30 months from consent to bird-in-barn leaves limited slack.</a:t>
            </a:r>
          </a:p>
        </p:txBody>
      </p:sp>
      <p:sp>
        <p:nvSpPr>
          <p:cNvPr id="14" name="Rounded Rectangle 13"/>
          <p:cNvSpPr/>
          <p:nvPr/>
        </p:nvSpPr>
        <p:spPr>
          <a:xfrm>
            <a:off x="6355080" y="2898648"/>
            <a:ext cx="5303520" cy="1033271"/>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Retailers and Mainland hold the power</a:t>
            </a:r>
          </a:p>
          <a:p>
            <a:pPr>
              <a:spcBef>
                <a:spcPts val="300"/>
              </a:spcBef>
            </a:pPr>
            <a:r>
              <a:rPr sz="850">
                <a:solidFill>
                  <a:srgbClr val="404C61"/>
                </a:solidFill>
                <a:latin typeface="Arial"/>
              </a:rPr>
              <a:t>Aurora is a price-taker with no category-captain role, ~50% retail private label and 60-70% of revenue tied to Foodstuffs North/South plus Woolworths NZ.</a:t>
            </a:r>
          </a:p>
        </p:txBody>
      </p:sp>
      <p:sp>
        <p:nvSpPr>
          <p:cNvPr id="15" name="Rounded Rectangle 14"/>
          <p:cNvSpPr/>
          <p:nvPr/>
        </p:nvSpPr>
        <p:spPr>
          <a:xfrm>
            <a:off x="6355080" y="4224528"/>
            <a:ext cx="5303520" cy="1033271"/>
          </a:xfrm>
          <a:prstGeom prst="roundRect">
            <a:avLst/>
          </a:prstGeom>
          <a:solidFill>
            <a:srgbClr val="EAEEF5"/>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Input-cost durability is below the #1 benchmark</a:t>
            </a:r>
          </a:p>
          <a:p>
            <a:pPr>
              <a:spcBef>
                <a:spcPts val="300"/>
              </a:spcBef>
            </a:pPr>
            <a:r>
              <a:rPr sz="850">
                <a:solidFill>
                  <a:srgbClr val="404C61"/>
                </a:solidFill>
                <a:latin typeface="Arial"/>
              </a:rPr>
              <a:t>No captive feed mill, no captive breeder/DOC, late-2027 electricity re-tariff risk, Huhtamaki packaging concentration, labor pressure and ETS reversibility all warrant explicit downside scenarios.</a:t>
            </a:r>
          </a:p>
        </p:txBody>
      </p:sp>
      <p:sp>
        <p:nvSpPr>
          <p:cNvPr id="16" name="Rounded Rectangle 15"/>
          <p:cNvSpPr/>
          <p:nvPr/>
        </p:nvSpPr>
        <p:spPr>
          <a:xfrm>
            <a:off x="594360" y="5577840"/>
            <a:ext cx="11064240" cy="411480"/>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919" b="1">
                <a:solidFill>
                  <a:srgbClr val="FFFFFF"/>
                </a:solidFill>
                <a:latin typeface="Arial"/>
              </a:rPr>
              <a:t>IC framing</a:t>
            </a:r>
          </a:p>
          <a:p>
            <a:pPr>
              <a:spcBef>
                <a:spcPts val="300"/>
              </a:spcBef>
            </a:pPr>
            <a:r>
              <a:rPr sz="840">
                <a:solidFill>
                  <a:srgbClr val="EAEEF5"/>
                </a:solidFill>
                <a:latin typeface="Arial"/>
              </a:rPr>
              <a:t>This is not a recommendation. The preliminary evidence says Aurora is interesting only if confirmatory diligence can validate transition timing, customer contract stability and the adjusted EBITDA bridge.</a:t>
            </a:r>
          </a:p>
        </p:txBody>
      </p:sp>
      <p:sp>
        <p:nvSpPr>
          <p:cNvPr id="17" name="Rectangle 1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Aurora IM draft; Aurora website snapshot; Calthorpe transcripts Parts 1-8; Halberd kickoff and internal brief; ACII Wave 11; RetailIQ Q1 2026.</a:t>
            </a:r>
          </a:p>
        </p:txBody>
      </p:sp>
      <p:sp>
        <p:nvSpPr>
          <p:cNvPr id="19" name="TextBox 1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20" name="TextBox 1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1. ASSET PROFILE</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Asset profile - scaled family producer with real earnings and a large colony conversion bridge</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94360" y="1234440"/>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FY24 revenue</a:t>
            </a:r>
          </a:p>
          <a:p>
            <a:pPr>
              <a:spcBef>
                <a:spcPts val="300"/>
              </a:spcBef>
            </a:pPr>
            <a:r>
              <a:rPr sz="919">
                <a:solidFill>
                  <a:srgbClr val="404C61"/>
                </a:solidFill>
                <a:latin typeface="Arial"/>
              </a:rPr>
              <a:t>NZ$84.6M
FY22-24 CAGR ~5.2%</a:t>
            </a:r>
          </a:p>
        </p:txBody>
      </p:sp>
      <p:sp>
        <p:nvSpPr>
          <p:cNvPr id="7" name="Rounded Rectangle 6"/>
          <p:cNvSpPr/>
          <p:nvPr/>
        </p:nvSpPr>
        <p:spPr>
          <a:xfrm>
            <a:off x="2532888" y="1234440"/>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FY24 EBITDA</a:t>
            </a:r>
          </a:p>
          <a:p>
            <a:pPr>
              <a:spcBef>
                <a:spcPts val="300"/>
              </a:spcBef>
            </a:pPr>
            <a:r>
              <a:rPr sz="919">
                <a:solidFill>
                  <a:srgbClr val="404C61"/>
                </a:solidFill>
                <a:latin typeface="Arial"/>
              </a:rPr>
              <a:t>NZ$10.8M
12.8% reported margin</a:t>
            </a:r>
          </a:p>
        </p:txBody>
      </p:sp>
      <p:sp>
        <p:nvSpPr>
          <p:cNvPr id="8" name="Rounded Rectangle 7"/>
          <p:cNvSpPr/>
          <p:nvPr/>
        </p:nvSpPr>
        <p:spPr>
          <a:xfrm>
            <a:off x="4471416" y="1234440"/>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FY24 Adj. EBITDA</a:t>
            </a:r>
          </a:p>
          <a:p>
            <a:pPr>
              <a:spcBef>
                <a:spcPts val="300"/>
              </a:spcBef>
            </a:pPr>
            <a:r>
              <a:rPr sz="919">
                <a:solidFill>
                  <a:srgbClr val="404C61"/>
                </a:solidFill>
                <a:latin typeface="Arial"/>
              </a:rPr>
              <a:t>NZ$12.6M
bridge not yet validated</a:t>
            </a:r>
          </a:p>
        </p:txBody>
      </p:sp>
      <p:sp>
        <p:nvSpPr>
          <p:cNvPr id="9" name="Rounded Rectangle 8"/>
          <p:cNvSpPr/>
          <p:nvPr/>
        </p:nvSpPr>
        <p:spPr>
          <a:xfrm>
            <a:off x="594360" y="1984248"/>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FY24 volume</a:t>
            </a:r>
          </a:p>
          <a:p>
            <a:pPr>
              <a:spcBef>
                <a:spcPts val="300"/>
              </a:spcBef>
            </a:pPr>
            <a:r>
              <a:rPr sz="919">
                <a:solidFill>
                  <a:srgbClr val="404C61"/>
                </a:solidFill>
                <a:latin typeface="Arial"/>
              </a:rPr>
              <a:t>13.1M dozen
management account basis</a:t>
            </a:r>
          </a:p>
        </p:txBody>
      </p:sp>
      <p:sp>
        <p:nvSpPr>
          <p:cNvPr id="10" name="Rounded Rectangle 9"/>
          <p:cNvSpPr/>
          <p:nvPr/>
        </p:nvSpPr>
        <p:spPr>
          <a:xfrm>
            <a:off x="2532888" y="1984248"/>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Layer flock</a:t>
            </a:r>
          </a:p>
          <a:p>
            <a:pPr>
              <a:spcBef>
                <a:spcPts val="300"/>
              </a:spcBef>
            </a:pPr>
            <a:r>
              <a:rPr sz="919">
                <a:solidFill>
                  <a:srgbClr val="404C61"/>
                </a:solidFill>
                <a:latin typeface="Arial"/>
              </a:rPr>
              <a:t>~610k hens
#2 by volume, ~18%</a:t>
            </a:r>
          </a:p>
        </p:txBody>
      </p:sp>
      <p:sp>
        <p:nvSpPr>
          <p:cNvPr id="11" name="Rounded Rectangle 10"/>
          <p:cNvSpPr/>
          <p:nvPr/>
        </p:nvSpPr>
        <p:spPr>
          <a:xfrm>
            <a:off x="4471416" y="1984248"/>
            <a:ext cx="1783080" cy="612648"/>
          </a:xfrm>
          <a:prstGeom prst="roundRect">
            <a:avLst/>
          </a:prstGeom>
          <a:solidFill>
            <a:srgbClr val="EAEEF5"/>
          </a:solidFill>
          <a:ln w="10160">
            <a:solidFill>
              <a:srgbClr val="EAEEF5"/>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50" b="1">
                <a:solidFill>
                  <a:srgbClr val="5A6B82"/>
                </a:solidFill>
                <a:latin typeface="Arial"/>
              </a:rPr>
              <a:t>Footprint</a:t>
            </a:r>
          </a:p>
          <a:p>
            <a:pPr>
              <a:spcBef>
                <a:spcPts val="300"/>
              </a:spcBef>
            </a:pPr>
            <a:r>
              <a:rPr sz="919">
                <a:solidFill>
                  <a:srgbClr val="404C61"/>
                </a:solidFill>
                <a:latin typeface="Arial"/>
              </a:rPr>
              <a:t>2 sites
Waikato + Canterbury</a:t>
            </a:r>
          </a:p>
        </p:txBody>
      </p:sp>
      <p:sp>
        <p:nvSpPr>
          <p:cNvPr id="12" name="TextBox 11"/>
          <p:cNvSpPr txBox="1"/>
          <p:nvPr/>
        </p:nvSpPr>
        <p:spPr>
          <a:xfrm>
            <a:off x="594360" y="2880360"/>
            <a:ext cx="5394960" cy="228600"/>
          </a:xfrm>
          <a:prstGeom prst="rect">
            <a:avLst/>
          </a:prstGeom>
          <a:noFill/>
        </p:spPr>
        <p:txBody>
          <a:bodyPr wrap="square" lIns="27432" rIns="27432" tIns="18288" bIns="18288">
            <a:spAutoFit/>
          </a:bodyPr>
          <a:lstStyle/>
          <a:p>
            <a:pPr algn="l"/>
            <a:r>
              <a:rPr sz="830" b="1" i="0">
                <a:solidFill>
                  <a:srgbClr val="142C52"/>
                </a:solidFill>
                <a:latin typeface="Arial"/>
              </a:rPr>
              <a:t>OPERATING FOOTPRINT AND MIX</a:t>
            </a:r>
          </a:p>
        </p:txBody>
      </p:sp>
      <p:sp>
        <p:nvSpPr>
          <p:cNvPr id="13" name="Rectangle 12"/>
          <p:cNvSpPr/>
          <p:nvPr/>
        </p:nvSpPr>
        <p:spPr>
          <a:xfrm>
            <a:off x="594360" y="3136392"/>
            <a:ext cx="539496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4" name="TextBox 13"/>
          <p:cNvSpPr txBox="1"/>
          <p:nvPr/>
        </p:nvSpPr>
        <p:spPr>
          <a:xfrm>
            <a:off x="621792" y="3246120"/>
            <a:ext cx="5349240" cy="1920240"/>
          </a:xfrm>
          <a:prstGeom prst="rect">
            <a:avLst/>
          </a:prstGeom>
          <a:noFill/>
        </p:spPr>
        <p:txBody>
          <a:bodyPr wrap="square" lIns="18288" rIns="18288" tIns="0" bIns="0">
            <a:spAutoFit/>
          </a:bodyPr>
          <a:lstStyle/>
          <a:p>
            <a:pPr>
              <a:spcAft>
                <a:spcPts val="100"/>
              </a:spcAft>
            </a:pPr>
            <a:r>
              <a:rPr sz="880">
                <a:solidFill>
                  <a:srgbClr val="404C61"/>
                </a:solidFill>
                <a:latin typeface="Arial"/>
              </a:rPr>
              <a:t>• Production-system mix: ~40% colony, ~30% barn and ~30% free-range, so ~244k colony birds must convert for major-retail shelf access.</a:t>
            </a:r>
          </a:p>
          <a:p>
            <a:pPr>
              <a:spcAft>
                <a:spcPts val="100"/>
              </a:spcAft>
            </a:pPr>
            <a:r>
              <a:rPr sz="880">
                <a:solidFill>
                  <a:srgbClr val="404C61"/>
                </a:solidFill>
                <a:latin typeface="Arial"/>
              </a:rPr>
              <a:t>• Channel mix triangulates at ~72% retail, ~22% foodservice and ~5% industrial, making the business more retail-heavy than the industry average.</a:t>
            </a:r>
          </a:p>
          <a:p>
            <a:pPr>
              <a:spcAft>
                <a:spcPts val="100"/>
              </a:spcAft>
            </a:pPr>
            <a:r>
              <a:rPr sz="880">
                <a:solidFill>
                  <a:srgbClr val="404C61"/>
                </a:solidFill>
                <a:latin typeface="Arial"/>
              </a:rPr>
              <a:t>• Aurora owns on-farm grading and packing; it does not own feed milling, breeder/DOC capacity, industrial breaking, or category-captain positions.</a:t>
            </a:r>
          </a:p>
          <a:p>
            <a:pPr>
              <a:spcAft>
                <a:spcPts val="100"/>
              </a:spcAft>
            </a:pPr>
            <a:r>
              <a:rPr sz="880">
                <a:solidFill>
                  <a:srgbClr val="404C61"/>
                </a:solidFill>
                <a:latin typeface="Arial"/>
              </a:rPr>
              <a:t>• Ownership: McKenna family, third generation. Mark McKenna runs day-to-day as MD; Eleanor McKenna remains family-board chair with chair succession flagged.</a:t>
            </a:r>
          </a:p>
        </p:txBody>
      </p:sp>
      <p:pic>
        <p:nvPicPr>
          <p:cNvPr id="15" name="Picture 14" descr="financials.png"/>
          <p:cNvPicPr>
            <a:picLocks noChangeAspect="1"/>
          </p:cNvPicPr>
          <p:nvPr/>
        </p:nvPicPr>
        <p:blipFill>
          <a:blip r:embed="rId2"/>
          <a:stretch>
            <a:fillRect/>
          </a:stretch>
        </p:blipFill>
        <p:spPr>
          <a:xfrm>
            <a:off x="6473952" y="1188720"/>
            <a:ext cx="5074920" cy="2788920"/>
          </a:xfrm>
          <a:prstGeom prst="rect">
            <a:avLst/>
          </a:prstGeom>
        </p:spPr>
      </p:pic>
      <p:sp>
        <p:nvSpPr>
          <p:cNvPr id="16" name="Rounded Rectangle 15"/>
          <p:cNvSpPr/>
          <p:nvPr/>
        </p:nvSpPr>
        <p:spPr>
          <a:xfrm>
            <a:off x="6492240" y="4224528"/>
            <a:ext cx="5047488" cy="128016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Adjusted EBITDA bridge is a diligence item</a:t>
            </a:r>
          </a:p>
          <a:p>
            <a:pPr>
              <a:spcBef>
                <a:spcPts val="300"/>
              </a:spcBef>
            </a:pPr>
            <a:r>
              <a:rPr sz="880">
                <a:solidFill>
                  <a:srgbClr val="404C61"/>
                </a:solidFill>
                <a:latin typeface="Arial"/>
              </a:rPr>
              <a:t>Sell-side IM presents NZ$12.6M FY24 adjusted EBITDA (14.9% margin) vs reported NZ$10.8M (12.8%). Industry benchmark margins cluster 8-15%, with most producers at 10-12%. Confirm addbacks before using adjusted earnings in any valuation anchor.</a:t>
            </a:r>
          </a:p>
        </p:txBody>
      </p:sp>
      <p:sp>
        <p:nvSpPr>
          <p:cNvPr id="17" name="Rectangle 1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Aurora IM draft v0.4, pages 3-7; Aurora website snapshot; Calthorpe Parts 1, 2, 6; Pacific Agri Advisory sector briefing.</a:t>
            </a:r>
          </a:p>
        </p:txBody>
      </p:sp>
      <p:sp>
        <p:nvSpPr>
          <p:cNvPr id="19" name="TextBox 1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20" name="TextBox 1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2. COMPETITIVE POSITION ALONG VALUE CHAIN</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Aurora is mid-stack - it captures grow-out and grading economics but not upstream hedges or retailer power</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2920" y="1353312"/>
            <a:ext cx="1417320" cy="969264"/>
          </a:xfrm>
          <a:prstGeom prst="roundRect">
            <a:avLst/>
          </a:prstGeom>
          <a:solidFill>
            <a:srgbClr val="FCF7F2"/>
          </a:solidFill>
          <a:ln w="1143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B07A4E"/>
                </a:solidFill>
                <a:latin typeface="Arial"/>
              </a:rPr>
              <a:t>Breeder / DOC</a:t>
            </a:r>
          </a:p>
          <a:p>
            <a:pPr algn="ctr"/>
            <a:r>
              <a:rPr sz="690">
                <a:solidFill>
                  <a:srgbClr val="404C61"/>
                </a:solidFill>
                <a:latin typeface="Arial"/>
              </a:rPr>
              <a:t>External
Northern Hylines / Henergy</a:t>
            </a:r>
          </a:p>
        </p:txBody>
      </p:sp>
      <p:cxnSp>
        <p:nvCxnSpPr>
          <p:cNvPr id="7" name="Connector 6"/>
          <p:cNvCxnSpPr/>
          <p:nvPr/>
        </p:nvCxnSpPr>
        <p:spPr>
          <a:xfrm>
            <a:off x="192938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8" name="Rounded Rectangle 7"/>
          <p:cNvSpPr/>
          <p:nvPr/>
        </p:nvSpPr>
        <p:spPr>
          <a:xfrm>
            <a:off x="2057400" y="1353312"/>
            <a:ext cx="1417320" cy="969264"/>
          </a:xfrm>
          <a:prstGeom prst="roundRect">
            <a:avLst/>
          </a:prstGeom>
          <a:solidFill>
            <a:srgbClr val="FCF7F2"/>
          </a:solidFill>
          <a:ln w="1143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B07A4E"/>
                </a:solidFill>
                <a:latin typeface="Arial"/>
              </a:rPr>
              <a:t>Feed milling</a:t>
            </a:r>
          </a:p>
          <a:p>
            <a:pPr algn="ctr"/>
            <a:r>
              <a:rPr sz="690">
                <a:solidFill>
                  <a:srgbClr val="404C61"/>
                </a:solidFill>
                <a:latin typeface="Arial"/>
              </a:rPr>
              <a:t>External
Farmlands / NRM / Ridley</a:t>
            </a:r>
          </a:p>
        </p:txBody>
      </p:sp>
      <p:cxnSp>
        <p:nvCxnSpPr>
          <p:cNvPr id="9" name="Connector 8"/>
          <p:cNvCxnSpPr/>
          <p:nvPr/>
        </p:nvCxnSpPr>
        <p:spPr>
          <a:xfrm>
            <a:off x="348386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10" name="Rounded Rectangle 9"/>
          <p:cNvSpPr/>
          <p:nvPr/>
        </p:nvSpPr>
        <p:spPr>
          <a:xfrm>
            <a:off x="3611880" y="1353312"/>
            <a:ext cx="1417320" cy="969264"/>
          </a:xfrm>
          <a:prstGeom prst="roundRect">
            <a:avLst/>
          </a:prstGeom>
          <a:solidFill>
            <a:srgbClr val="E1F2EF"/>
          </a:solidFill>
          <a:ln w="11430">
            <a:solidFill>
              <a:srgbClr val="88AAA9"/>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142C52"/>
                </a:solidFill>
                <a:latin typeface="Arial"/>
              </a:rPr>
              <a:t>Grow-out</a:t>
            </a:r>
          </a:p>
          <a:p>
            <a:pPr algn="ctr"/>
            <a:r>
              <a:rPr sz="690">
                <a:solidFill>
                  <a:srgbClr val="404C61"/>
                </a:solidFill>
                <a:latin typeface="Arial"/>
              </a:rPr>
              <a:t>Owned
2 farms, 610k hens</a:t>
            </a:r>
          </a:p>
        </p:txBody>
      </p:sp>
      <p:cxnSp>
        <p:nvCxnSpPr>
          <p:cNvPr id="11" name="Connector 10"/>
          <p:cNvCxnSpPr/>
          <p:nvPr/>
        </p:nvCxnSpPr>
        <p:spPr>
          <a:xfrm>
            <a:off x="503834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12" name="Rounded Rectangle 11"/>
          <p:cNvSpPr/>
          <p:nvPr/>
        </p:nvSpPr>
        <p:spPr>
          <a:xfrm>
            <a:off x="5166360" y="1353312"/>
            <a:ext cx="1417320" cy="969264"/>
          </a:xfrm>
          <a:prstGeom prst="roundRect">
            <a:avLst/>
          </a:prstGeom>
          <a:solidFill>
            <a:srgbClr val="E1F2EF"/>
          </a:solidFill>
          <a:ln w="11430">
            <a:solidFill>
              <a:srgbClr val="88AAA9"/>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142C52"/>
                </a:solidFill>
                <a:latin typeface="Arial"/>
              </a:rPr>
              <a:t>Grading / packing</a:t>
            </a:r>
          </a:p>
          <a:p>
            <a:pPr algn="ctr"/>
            <a:r>
              <a:rPr sz="690">
                <a:solidFill>
                  <a:srgbClr val="404C61"/>
                </a:solidFill>
                <a:latin typeface="Arial"/>
              </a:rPr>
              <a:t>Owned
on-farm lines</a:t>
            </a:r>
          </a:p>
        </p:txBody>
      </p:sp>
      <p:cxnSp>
        <p:nvCxnSpPr>
          <p:cNvPr id="13" name="Connector 12"/>
          <p:cNvCxnSpPr/>
          <p:nvPr/>
        </p:nvCxnSpPr>
        <p:spPr>
          <a:xfrm>
            <a:off x="659282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14" name="Rounded Rectangle 13"/>
          <p:cNvSpPr/>
          <p:nvPr/>
        </p:nvSpPr>
        <p:spPr>
          <a:xfrm>
            <a:off x="6720840" y="1353312"/>
            <a:ext cx="1417320" cy="969264"/>
          </a:xfrm>
          <a:prstGeom prst="roundRect">
            <a:avLst/>
          </a:prstGeom>
          <a:solidFill>
            <a:srgbClr val="E1F2EF"/>
          </a:solidFill>
          <a:ln w="11430">
            <a:solidFill>
              <a:srgbClr val="88AAA9"/>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142C52"/>
                </a:solidFill>
                <a:latin typeface="Arial"/>
              </a:rPr>
              <a:t>Brand + PL pack</a:t>
            </a:r>
          </a:p>
          <a:p>
            <a:pPr algn="ctr"/>
            <a:r>
              <a:rPr sz="690">
                <a:solidFill>
                  <a:srgbClr val="404C61"/>
                </a:solidFill>
                <a:latin typeface="Arial"/>
              </a:rPr>
              <a:t>Mixed
Sunbright + Pams/Macro</a:t>
            </a:r>
          </a:p>
        </p:txBody>
      </p:sp>
      <p:cxnSp>
        <p:nvCxnSpPr>
          <p:cNvPr id="15" name="Connector 14"/>
          <p:cNvCxnSpPr/>
          <p:nvPr/>
        </p:nvCxnSpPr>
        <p:spPr>
          <a:xfrm>
            <a:off x="814730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16" name="Rounded Rectangle 15"/>
          <p:cNvSpPr/>
          <p:nvPr/>
        </p:nvSpPr>
        <p:spPr>
          <a:xfrm>
            <a:off x="8275320" y="1353312"/>
            <a:ext cx="1417320" cy="969264"/>
          </a:xfrm>
          <a:prstGeom prst="roundRect">
            <a:avLst/>
          </a:prstGeom>
          <a:solidFill>
            <a:srgbClr val="EAEEF5"/>
          </a:solidFill>
          <a:ln w="1143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5A6B82"/>
                </a:solidFill>
                <a:latin typeface="Arial"/>
              </a:rPr>
              <a:t>Retail / FS channel</a:t>
            </a:r>
          </a:p>
          <a:p>
            <a:pPr algn="ctr"/>
            <a:r>
              <a:rPr sz="690">
                <a:solidFill>
                  <a:srgbClr val="404C61"/>
                </a:solidFill>
                <a:latin typeface="Arial"/>
              </a:rPr>
              <a:t>Accessed
retailer DCs + wholesalers</a:t>
            </a:r>
          </a:p>
        </p:txBody>
      </p:sp>
      <p:cxnSp>
        <p:nvCxnSpPr>
          <p:cNvPr id="17" name="Connector 16"/>
          <p:cNvCxnSpPr/>
          <p:nvPr/>
        </p:nvCxnSpPr>
        <p:spPr>
          <a:xfrm>
            <a:off x="9701784" y="1837944"/>
            <a:ext cx="100584" cy="0"/>
          </a:xfrm>
          <a:prstGeom prst="line">
            <a:avLst/>
          </a:prstGeom>
          <a:ln w="10160">
            <a:solidFill>
              <a:srgbClr val="7A8FA9"/>
            </a:solidFill>
          </a:ln>
        </p:spPr>
        <p:style>
          <a:lnRef idx="2">
            <a:schemeClr val="accent1"/>
          </a:lnRef>
          <a:fillRef idx="0">
            <a:schemeClr val="accent1"/>
          </a:fillRef>
          <a:effectRef idx="1">
            <a:schemeClr val="accent1"/>
          </a:effectRef>
          <a:fontRef idx="minor">
            <a:schemeClr val="tx1"/>
          </a:fontRef>
        </p:style>
      </p:cxnSp>
      <p:sp>
        <p:nvSpPr>
          <p:cNvPr id="18" name="Rounded Rectangle 17"/>
          <p:cNvSpPr/>
          <p:nvPr/>
        </p:nvSpPr>
        <p:spPr>
          <a:xfrm>
            <a:off x="9829800" y="1353312"/>
            <a:ext cx="1417320" cy="969264"/>
          </a:xfrm>
          <a:prstGeom prst="roundRect">
            <a:avLst/>
          </a:prstGeom>
          <a:solidFill>
            <a:srgbClr val="FCF7F2"/>
          </a:solidFill>
          <a:ln w="1143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45720" rIns="45720"/>
          <a:lstStyle/>
          <a:p>
            <a:pPr algn="ctr"/>
            <a:r>
              <a:rPr sz="819" b="1">
                <a:solidFill>
                  <a:srgbClr val="B07A4E"/>
                </a:solidFill>
                <a:latin typeface="Arial"/>
              </a:rPr>
              <a:t>Category captaincy</a:t>
            </a:r>
          </a:p>
          <a:p>
            <a:pPr algn="ctr"/>
            <a:r>
              <a:rPr sz="690">
                <a:solidFill>
                  <a:srgbClr val="404C61"/>
                </a:solidFill>
                <a:latin typeface="Arial"/>
              </a:rPr>
              <a:t>Not owned
Mainland holds role</a:t>
            </a:r>
          </a:p>
        </p:txBody>
      </p:sp>
      <p:sp>
        <p:nvSpPr>
          <p:cNvPr id="19" name="Rounded Rectangle 18"/>
          <p:cNvSpPr/>
          <p:nvPr/>
        </p:nvSpPr>
        <p:spPr>
          <a:xfrm>
            <a:off x="594360" y="2542032"/>
            <a:ext cx="2468880" cy="274320"/>
          </a:xfrm>
          <a:prstGeom prst="roundRect">
            <a:avLst/>
          </a:prstGeom>
          <a:solidFill>
            <a:srgbClr val="88AAA9"/>
          </a:solidFill>
          <a:ln>
            <a:noFill/>
          </a:ln>
        </p:spPr>
        <p:style>
          <a:lnRef idx="1">
            <a:schemeClr val="accent1"/>
          </a:lnRef>
          <a:fillRef idx="3">
            <a:schemeClr val="accent1"/>
          </a:fillRef>
          <a:effectRef idx="2">
            <a:schemeClr val="accent1"/>
          </a:effectRef>
          <a:fontRef idx="minor">
            <a:schemeClr val="lt1"/>
          </a:fontRef>
        </p:style>
        <p:txBody>
          <a:bodyPr rtlCol="0" anchor="ctr" wrap="square" lIns="54864" rIns="54864" tIns="27432" bIns="27432"/>
          <a:lstStyle/>
          <a:p>
            <a:pPr algn="ctr"/>
            <a:r>
              <a:rPr sz="760" b="1">
                <a:solidFill>
                  <a:srgbClr val="FFFFFF"/>
                </a:solidFill>
                <a:latin typeface="Arial"/>
              </a:rPr>
              <a:t>Aurora owned / controlled stages</a:t>
            </a:r>
          </a:p>
        </p:txBody>
      </p:sp>
      <p:sp>
        <p:nvSpPr>
          <p:cNvPr id="20" name="Rounded Rectangle 19"/>
          <p:cNvSpPr/>
          <p:nvPr/>
        </p:nvSpPr>
        <p:spPr>
          <a:xfrm>
            <a:off x="3246120" y="2542032"/>
            <a:ext cx="2468880" cy="274320"/>
          </a:xfrm>
          <a:prstGeom prst="roundRect">
            <a:avLst/>
          </a:prstGeom>
          <a:solidFill>
            <a:srgbClr val="C4A484"/>
          </a:solidFill>
          <a:ln>
            <a:noFill/>
          </a:ln>
        </p:spPr>
        <p:style>
          <a:lnRef idx="1">
            <a:schemeClr val="accent1"/>
          </a:lnRef>
          <a:fillRef idx="3">
            <a:schemeClr val="accent1"/>
          </a:fillRef>
          <a:effectRef idx="2">
            <a:schemeClr val="accent1"/>
          </a:effectRef>
          <a:fontRef idx="minor">
            <a:schemeClr val="lt1"/>
          </a:fontRef>
        </p:style>
        <p:txBody>
          <a:bodyPr rtlCol="0" anchor="ctr" wrap="square" lIns="54864" rIns="54864" tIns="27432" bIns="27432"/>
          <a:lstStyle/>
          <a:p>
            <a:pPr algn="ctr"/>
            <a:r>
              <a:rPr sz="760" b="1">
                <a:solidFill>
                  <a:srgbClr val="FFFFFF"/>
                </a:solidFill>
                <a:latin typeface="Arial"/>
              </a:rPr>
              <a:t>External / retailer-controlled stages</a:t>
            </a:r>
          </a:p>
        </p:txBody>
      </p:sp>
      <p:sp>
        <p:nvSpPr>
          <p:cNvPr id="21" name="TextBox 20"/>
          <p:cNvSpPr txBox="1"/>
          <p:nvPr/>
        </p:nvSpPr>
        <p:spPr>
          <a:xfrm>
            <a:off x="594360" y="3063240"/>
            <a:ext cx="5394960" cy="228600"/>
          </a:xfrm>
          <a:prstGeom prst="rect">
            <a:avLst/>
          </a:prstGeom>
          <a:noFill/>
        </p:spPr>
        <p:txBody>
          <a:bodyPr wrap="square" lIns="27432" rIns="27432" tIns="18288" bIns="18288">
            <a:spAutoFit/>
          </a:bodyPr>
          <a:lstStyle/>
          <a:p>
            <a:pPr algn="l"/>
            <a:r>
              <a:rPr sz="830" b="1" i="0">
                <a:solidFill>
                  <a:srgbClr val="142C52"/>
                </a:solidFill>
                <a:latin typeface="Arial"/>
              </a:rPr>
              <a:t>PER-DOZEN ECONOMICS AND CONTROL POINTS</a:t>
            </a:r>
          </a:p>
        </p:txBody>
      </p:sp>
      <p:sp>
        <p:nvSpPr>
          <p:cNvPr id="22" name="Rectangle 21"/>
          <p:cNvSpPr/>
          <p:nvPr/>
        </p:nvSpPr>
        <p:spPr>
          <a:xfrm>
            <a:off x="594360" y="3319272"/>
            <a:ext cx="539496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23" name="Table 22"/>
          <p:cNvGraphicFramePr>
            <a:graphicFrameLocks noGrp="1"/>
          </p:cNvGraphicFramePr>
          <p:nvPr/>
        </p:nvGraphicFramePr>
        <p:xfrm>
          <a:off x="594360" y="3456432"/>
          <a:ext cx="6583680" cy="1901952"/>
        </p:xfrm>
        <a:graphic>
          <a:graphicData uri="http://schemas.openxmlformats.org/drawingml/2006/table">
            <a:tbl>
              <a:tblPr firstRow="1" bandRow="1">
                <a:tableStyleId>{5C22544A-7EE6-4342-B048-85BDC9FD1C3A}</a:tableStyleId>
              </a:tblPr>
              <a:tblGrid>
                <a:gridCol w="1645920"/>
                <a:gridCol w="1051560"/>
                <a:gridCol w="1234440"/>
                <a:gridCol w="2651760"/>
              </a:tblGrid>
              <a:tr h="380390">
                <a:tc>
                  <a:txBody>
                    <a:bodyPr wrap="square"/>
                    <a:lstStyle/>
                    <a:p>
                      <a:pPr algn="l"/>
                      <a:r>
                        <a:rPr sz="680" b="1">
                          <a:solidFill>
                            <a:srgbClr val="FFFFFF"/>
                          </a:solidFill>
                          <a:latin typeface="Arial"/>
                        </a:rPr>
                        <a:t>Tier / channel</a:t>
                      </a:r>
                    </a:p>
                  </a:txBody>
                  <a:tcPr anchor="ctr" marL="36576" marR="36576" marT="27432" marB="27432">
                    <a:solidFill>
                      <a:srgbClr val="142C52"/>
                    </a:solidFill>
                  </a:tcPr>
                </a:tc>
                <a:tc>
                  <a:txBody>
                    <a:bodyPr wrap="square"/>
                    <a:lstStyle/>
                    <a:p>
                      <a:pPr algn="l"/>
                      <a:r>
                        <a:rPr sz="680" b="1">
                          <a:solidFill>
                            <a:srgbClr val="FFFFFF"/>
                          </a:solidFill>
                          <a:latin typeface="Arial"/>
                        </a:rPr>
                        <a:t>Gate price</a:t>
                      </a:r>
                    </a:p>
                  </a:txBody>
                  <a:tcPr anchor="ctr" marL="36576" marR="36576" marT="27432" marB="27432">
                    <a:solidFill>
                      <a:srgbClr val="142C52"/>
                    </a:solidFill>
                  </a:tcPr>
                </a:tc>
                <a:tc>
                  <a:txBody>
                    <a:bodyPr wrap="square"/>
                    <a:lstStyle/>
                    <a:p>
                      <a:pPr algn="l"/>
                      <a:r>
                        <a:rPr sz="680" b="1">
                          <a:solidFill>
                            <a:srgbClr val="FFFFFF"/>
                          </a:solidFill>
                          <a:latin typeface="Arial"/>
                        </a:rPr>
                        <a:t>Producer EBITDA / doz.</a:t>
                      </a:r>
                    </a:p>
                  </a:txBody>
                  <a:tcPr anchor="ctr" marL="36576" marR="36576" marT="27432" marB="27432">
                    <a:solidFill>
                      <a:srgbClr val="142C52"/>
                    </a:solidFill>
                  </a:tcPr>
                </a:tc>
                <a:tc>
                  <a:txBody>
                    <a:bodyPr wrap="square"/>
                    <a:lstStyle/>
                    <a:p>
                      <a:pPr algn="l"/>
                      <a:r>
                        <a:rPr sz="680" b="1">
                          <a:solidFill>
                            <a:srgbClr val="FFFFFF"/>
                          </a:solidFill>
                          <a:latin typeface="Arial"/>
                        </a:rPr>
                        <a:t>Value-chain read</a:t>
                      </a:r>
                    </a:p>
                  </a:txBody>
                  <a:tcPr anchor="ctr" marL="36576" marR="36576" marT="27432" marB="27432">
                    <a:solidFill>
                      <a:srgbClr val="142C52"/>
                    </a:solidFill>
                  </a:tcPr>
                </a:tc>
              </a:tr>
              <a:tr h="380390">
                <a:tc>
                  <a:txBody>
                    <a:bodyPr wrap="square"/>
                    <a:lstStyle/>
                    <a:p>
                      <a:pPr algn="l"/>
                      <a:r>
                        <a:rPr sz="680" b="0">
                          <a:solidFill>
                            <a:srgbClr val="404C61"/>
                          </a:solidFill>
                          <a:latin typeface="Arial"/>
                        </a:rPr>
                        <a:t>Branded free-range retail</a:t>
                      </a:r>
                    </a:p>
                  </a:txBody>
                  <a:tcPr anchor="ctr" marL="36576" marR="36576" marT="27432" marB="27432"/>
                </a:tc>
                <a:tc>
                  <a:txBody>
                    <a:bodyPr wrap="square"/>
                    <a:lstStyle/>
                    <a:p>
                      <a:pPr algn="l"/>
                      <a:r>
                        <a:rPr sz="680" b="0">
                          <a:solidFill>
                            <a:srgbClr val="404C61"/>
                          </a:solidFill>
                          <a:latin typeface="Arial"/>
                        </a:rPr>
                        <a:t>NZ$5.40</a:t>
                      </a:r>
                    </a:p>
                  </a:txBody>
                  <a:tcPr anchor="ctr" marL="36576" marR="36576" marT="27432" marB="27432"/>
                </a:tc>
                <a:tc>
                  <a:txBody>
                    <a:bodyPr wrap="square"/>
                    <a:lstStyle/>
                    <a:p>
                      <a:pPr algn="l"/>
                      <a:r>
                        <a:rPr sz="680" b="0">
                          <a:solidFill>
                            <a:srgbClr val="404C61"/>
                          </a:solidFill>
                          <a:latin typeface="Arial"/>
                        </a:rPr>
                        <a:t>NZ$0.65-0.85</a:t>
                      </a:r>
                    </a:p>
                  </a:txBody>
                  <a:tcPr anchor="ctr" marL="36576" marR="36576" marT="27432" marB="27432"/>
                </a:tc>
                <a:tc>
                  <a:txBody>
                    <a:bodyPr wrap="square"/>
                    <a:lstStyle/>
                    <a:p>
                      <a:pPr algn="l"/>
                      <a:r>
                        <a:rPr sz="680" b="0">
                          <a:solidFill>
                            <a:srgbClr val="404C61"/>
                          </a:solidFill>
                          <a:latin typeface="Arial"/>
                        </a:rPr>
                        <a:t>Highest Aurora tier, but retailer net contribution still ~2.5x producer EBITDA</a:t>
                      </a:r>
                    </a:p>
                  </a:txBody>
                  <a:tcPr anchor="ctr" marL="36576" marR="36576" marT="27432" marB="27432"/>
                </a:tc>
              </a:tr>
              <a:tr h="380390">
                <a:tc>
                  <a:txBody>
                    <a:bodyPr wrap="square"/>
                    <a:lstStyle/>
                    <a:p>
                      <a:pPr algn="l"/>
                      <a:r>
                        <a:rPr sz="680" b="0">
                          <a:solidFill>
                            <a:srgbClr val="404C61"/>
                          </a:solidFill>
                          <a:latin typeface="Arial"/>
                        </a:rPr>
                        <a:t>Branded barn retail</a:t>
                      </a:r>
                    </a:p>
                  </a:txBody>
                  <a:tcPr anchor="ctr" marL="36576" marR="36576" marT="27432" marB="27432">
                    <a:solidFill>
                      <a:srgbClr val="EAEEF5"/>
                    </a:solidFill>
                  </a:tcPr>
                </a:tc>
                <a:tc>
                  <a:txBody>
                    <a:bodyPr wrap="square"/>
                    <a:lstStyle/>
                    <a:p>
                      <a:pPr algn="l"/>
                      <a:r>
                        <a:rPr sz="680" b="0">
                          <a:solidFill>
                            <a:srgbClr val="404C61"/>
                          </a:solidFill>
                          <a:latin typeface="Arial"/>
                        </a:rPr>
                        <a:t>NZ$4.50</a:t>
                      </a:r>
                    </a:p>
                  </a:txBody>
                  <a:tcPr anchor="ctr" marL="36576" marR="36576" marT="27432" marB="27432">
                    <a:solidFill>
                      <a:srgbClr val="EAEEF5"/>
                    </a:solidFill>
                  </a:tcPr>
                </a:tc>
                <a:tc>
                  <a:txBody>
                    <a:bodyPr wrap="square"/>
                    <a:lstStyle/>
                    <a:p>
                      <a:pPr algn="l"/>
                      <a:r>
                        <a:rPr sz="680" b="0">
                          <a:solidFill>
                            <a:srgbClr val="404C61"/>
                          </a:solidFill>
                          <a:latin typeface="Arial"/>
                        </a:rPr>
                        <a:t>NZ$0.50-0.65</a:t>
                      </a:r>
                    </a:p>
                  </a:txBody>
                  <a:tcPr anchor="ctr" marL="36576" marR="36576" marT="27432" marB="27432">
                    <a:solidFill>
                      <a:srgbClr val="EAEEF5"/>
                    </a:solidFill>
                  </a:tcPr>
                </a:tc>
                <a:tc>
                  <a:txBody>
                    <a:bodyPr wrap="square"/>
                    <a:lstStyle/>
                    <a:p>
                      <a:pPr algn="l"/>
                      <a:r>
                        <a:rPr sz="680" b="0">
                          <a:solidFill>
                            <a:srgbClr val="404C61"/>
                          </a:solidFill>
                          <a:latin typeface="Arial"/>
                        </a:rPr>
                        <a:t>Core cage-free everyday price tier</a:t>
                      </a:r>
                    </a:p>
                  </a:txBody>
                  <a:tcPr anchor="ctr" marL="36576" marR="36576" marT="27432" marB="27432">
                    <a:solidFill>
                      <a:srgbClr val="EAEEF5"/>
                    </a:solidFill>
                  </a:tcPr>
                </a:tc>
              </a:tr>
              <a:tr h="380390">
                <a:tc>
                  <a:txBody>
                    <a:bodyPr wrap="square"/>
                    <a:lstStyle/>
                    <a:p>
                      <a:pPr algn="l"/>
                      <a:r>
                        <a:rPr sz="680" b="0">
                          <a:solidFill>
                            <a:srgbClr val="404C61"/>
                          </a:solidFill>
                          <a:latin typeface="Arial"/>
                        </a:rPr>
                        <a:t>Private-label free-range</a:t>
                      </a:r>
                    </a:p>
                  </a:txBody>
                  <a:tcPr anchor="ctr" marL="36576" marR="36576" marT="27432" marB="27432"/>
                </a:tc>
                <a:tc>
                  <a:txBody>
                    <a:bodyPr wrap="square"/>
                    <a:lstStyle/>
                    <a:p>
                      <a:pPr algn="l"/>
                      <a:r>
                        <a:rPr sz="680" b="0">
                          <a:solidFill>
                            <a:srgbClr val="404C61"/>
                          </a:solidFill>
                          <a:latin typeface="Arial"/>
                        </a:rPr>
                        <a:t>NZ$4.55-4.85</a:t>
                      </a:r>
                    </a:p>
                  </a:txBody>
                  <a:tcPr anchor="ctr" marL="36576" marR="36576" marT="27432" marB="27432"/>
                </a:tc>
                <a:tc>
                  <a:txBody>
                    <a:bodyPr wrap="square"/>
                    <a:lstStyle/>
                    <a:p>
                      <a:pPr algn="l"/>
                      <a:r>
                        <a:rPr sz="680" b="0">
                          <a:solidFill>
                            <a:srgbClr val="404C61"/>
                          </a:solidFill>
                          <a:latin typeface="Arial"/>
                        </a:rPr>
                        <a:t>NZ$0.30-0.45</a:t>
                      </a:r>
                    </a:p>
                  </a:txBody>
                  <a:tcPr anchor="ctr" marL="36576" marR="36576" marT="27432" marB="27432"/>
                </a:tc>
                <a:tc>
                  <a:txBody>
                    <a:bodyPr wrap="square"/>
                    <a:lstStyle/>
                    <a:p>
                      <a:pPr algn="l"/>
                      <a:r>
                        <a:rPr sz="680" b="0">
                          <a:solidFill>
                            <a:srgbClr val="404C61"/>
                          </a:solidFill>
                          <a:latin typeface="Arial"/>
                        </a:rPr>
                        <a:t>~12-18% lower gate price; roughly half branded margin</a:t>
                      </a:r>
                    </a:p>
                  </a:txBody>
                  <a:tcPr anchor="ctr" marL="36576" marR="36576" marT="27432" marB="27432"/>
                </a:tc>
              </a:tr>
              <a:tr h="380392">
                <a:tc>
                  <a:txBody>
                    <a:bodyPr wrap="square"/>
                    <a:lstStyle/>
                    <a:p>
                      <a:pPr algn="l"/>
                      <a:r>
                        <a:rPr sz="680" b="0">
                          <a:solidFill>
                            <a:srgbClr val="404C61"/>
                          </a:solidFill>
                          <a:latin typeface="Arial"/>
                        </a:rPr>
                        <a:t>Industrial / seconds</a:t>
                      </a:r>
                    </a:p>
                  </a:txBody>
                  <a:tcPr anchor="ctr" marL="36576" marR="36576" marT="27432" marB="27432">
                    <a:solidFill>
                      <a:srgbClr val="EAEEF5"/>
                    </a:solidFill>
                  </a:tcPr>
                </a:tc>
                <a:tc>
                  <a:txBody>
                    <a:bodyPr wrap="square"/>
                    <a:lstStyle/>
                    <a:p>
                      <a:pPr algn="l"/>
                      <a:r>
                        <a:rPr sz="680" b="0">
                          <a:solidFill>
                            <a:srgbClr val="404C61"/>
                          </a:solidFill>
                          <a:latin typeface="Arial"/>
                        </a:rPr>
                        <a:t>NZ$3.20-3.60</a:t>
                      </a:r>
                    </a:p>
                  </a:txBody>
                  <a:tcPr anchor="ctr" marL="36576" marR="36576" marT="27432" marB="27432">
                    <a:solidFill>
                      <a:srgbClr val="EAEEF5"/>
                    </a:solidFill>
                  </a:tcPr>
                </a:tc>
                <a:tc>
                  <a:txBody>
                    <a:bodyPr wrap="square"/>
                    <a:lstStyle/>
                    <a:p>
                      <a:pPr algn="l"/>
                      <a:r>
                        <a:rPr sz="680" b="0">
                          <a:solidFill>
                            <a:srgbClr val="404C61"/>
                          </a:solidFill>
                          <a:latin typeface="Arial"/>
                        </a:rPr>
                        <a:t>NZ$0.25-0.40</a:t>
                      </a:r>
                    </a:p>
                  </a:txBody>
                  <a:tcPr anchor="ctr" marL="36576" marR="36576" marT="27432" marB="27432">
                    <a:solidFill>
                      <a:srgbClr val="EAEEF5"/>
                    </a:solidFill>
                  </a:tcPr>
                </a:tc>
                <a:tc>
                  <a:txBody>
                    <a:bodyPr wrap="square"/>
                    <a:lstStyle/>
                    <a:p>
                      <a:pPr algn="l"/>
                      <a:r>
                        <a:rPr sz="680" b="0">
                          <a:solidFill>
                            <a:srgbClr val="404C61"/>
                          </a:solidFill>
                          <a:latin typeface="Arial"/>
                        </a:rPr>
                        <a:t>Clearance channel for 4-6% off-spec plus bulk/ingredient demand</a:t>
                      </a:r>
                    </a:p>
                  </a:txBody>
                  <a:tcPr anchor="ctr" marL="36576" marR="36576" marT="27432" marB="27432">
                    <a:solidFill>
                      <a:srgbClr val="EAEEF5"/>
                    </a:solidFill>
                  </a:tcPr>
                </a:tc>
              </a:tr>
            </a:tbl>
          </a:graphicData>
        </a:graphic>
      </p:graphicFrame>
      <p:sp>
        <p:nvSpPr>
          <p:cNvPr id="24" name="Rounded Rectangle 23"/>
          <p:cNvSpPr/>
          <p:nvPr/>
        </p:nvSpPr>
        <p:spPr>
          <a:xfrm>
            <a:off x="7406640" y="3154680"/>
            <a:ext cx="4114800" cy="841248"/>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Mainland benchmark gap</a:t>
            </a:r>
          </a:p>
          <a:p>
            <a:pPr>
              <a:spcBef>
                <a:spcPts val="300"/>
              </a:spcBef>
            </a:pPr>
            <a:r>
              <a:rPr sz="819">
                <a:solidFill>
                  <a:srgbClr val="404C61"/>
                </a:solidFill>
                <a:latin typeface="Arial"/>
              </a:rPr>
              <a:t>Mainland operates a seven-stage stack: breeder, DOC, feed, grow-out, grading, brands and category captaincy. Aurora is a four-stage stack, which limits pricing power and input-cost protection.</a:t>
            </a:r>
          </a:p>
        </p:txBody>
      </p:sp>
      <p:sp>
        <p:nvSpPr>
          <p:cNvPr id="25" name="Rounded Rectangle 24"/>
          <p:cNvSpPr/>
          <p:nvPr/>
        </p:nvSpPr>
        <p:spPr>
          <a:xfrm>
            <a:off x="7406640" y="4160520"/>
            <a:ext cx="4114800" cy="841248"/>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Retailers capture the largest profit pool</a:t>
            </a:r>
          </a:p>
          <a:p>
            <a:pPr>
              <a:spcBef>
                <a:spcPts val="300"/>
              </a:spcBef>
            </a:pPr>
            <a:r>
              <a:rPr sz="819">
                <a:solidFill>
                  <a:srgbClr val="404C61"/>
                </a:solidFill>
                <a:latin typeface="Arial"/>
              </a:rPr>
              <a:t>Retail is asset-light relative to producers and captures the largest absolute dollar margin per dozen. Foodstuffs and Woolworths set shelf access, planogram and private-label tender economics.</a:t>
            </a:r>
          </a:p>
        </p:txBody>
      </p:sp>
      <p:sp>
        <p:nvSpPr>
          <p:cNvPr id="26" name="Rounded Rectangle 25"/>
          <p:cNvSpPr/>
          <p:nvPr/>
        </p:nvSpPr>
        <p:spPr>
          <a:xfrm>
            <a:off x="7406640" y="5166360"/>
            <a:ext cx="4114800" cy="548640"/>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60" b="1">
                <a:solidFill>
                  <a:srgbClr val="FFFFFF"/>
                </a:solidFill>
                <a:latin typeface="Arial"/>
              </a:rPr>
              <a:t>Commercial implication</a:t>
            </a:r>
          </a:p>
          <a:p>
            <a:pPr>
              <a:spcBef>
                <a:spcPts val="300"/>
              </a:spcBef>
            </a:pPr>
            <a:r>
              <a:rPr sz="800">
                <a:solidFill>
                  <a:srgbClr val="EAEEF5"/>
                </a:solidFill>
                <a:latin typeface="Arial"/>
              </a:rPr>
              <a:t>Treat Aurora as a price-taker on volume that matters, not a price-setting #2.</a:t>
            </a:r>
          </a:p>
        </p:txBody>
      </p:sp>
      <p:sp>
        <p:nvSpPr>
          <p:cNvPr id="27" name="Rectangle 2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8" name="TextBox 2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Calthorpe Parts 4, 6 and 7; Halberd value-chain margin annex; Hartley Pearce competitor overview.</a:t>
            </a:r>
          </a:p>
        </p:txBody>
      </p:sp>
      <p:sp>
        <p:nvSpPr>
          <p:cNvPr id="29" name="TextBox 2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30" name="TextBox 2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4</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2. COMPETITIVE POSITION VERSUS COHORT</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Aurora is #2 by volume, but mid-pack on integration depth, private-label exposure and margin quality</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volume_share.png"/>
          <p:cNvPicPr>
            <a:picLocks noChangeAspect="1"/>
          </p:cNvPicPr>
          <p:nvPr/>
        </p:nvPicPr>
        <p:blipFill>
          <a:blip r:embed="rId2"/>
          <a:stretch>
            <a:fillRect/>
          </a:stretch>
        </p:blipFill>
        <p:spPr>
          <a:xfrm>
            <a:off x="530352" y="1234440"/>
            <a:ext cx="4572000" cy="2788920"/>
          </a:xfrm>
          <a:prstGeom prst="rect">
            <a:avLst/>
          </a:prstGeom>
        </p:spPr>
      </p:pic>
      <p:sp>
        <p:nvSpPr>
          <p:cNvPr id="7" name="Rounded Rectangle 6"/>
          <p:cNvSpPr/>
          <p:nvPr/>
        </p:nvSpPr>
        <p:spPr>
          <a:xfrm>
            <a:off x="640080" y="4160520"/>
            <a:ext cx="4297680" cy="105156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Private target treatment</a:t>
            </a:r>
          </a:p>
          <a:p>
            <a:pPr>
              <a:spcBef>
                <a:spcPts val="300"/>
              </a:spcBef>
            </a:pPr>
            <a:r>
              <a:rPr sz="830">
                <a:solidFill>
                  <a:srgbClr val="404C61"/>
                </a:solidFill>
                <a:latin typeface="Arial"/>
              </a:rPr>
              <a:t>Aurora does not appear in public analyst rosters. Expert triangulation places it at ~18% national volume. It is additive to the known public-tracked roster, not a reallocation from Mainland or other named producers.</a:t>
            </a:r>
          </a:p>
        </p:txBody>
      </p:sp>
      <p:graphicFrame>
        <p:nvGraphicFramePr>
          <p:cNvPr id="8" name="Table 7"/>
          <p:cNvGraphicFramePr>
            <a:graphicFrameLocks noGrp="1"/>
          </p:cNvGraphicFramePr>
          <p:nvPr/>
        </p:nvGraphicFramePr>
        <p:xfrm>
          <a:off x="5349240" y="1143000"/>
          <a:ext cx="6309360" cy="4005072"/>
        </p:xfrm>
        <a:graphic>
          <a:graphicData uri="http://schemas.openxmlformats.org/drawingml/2006/table">
            <a:tbl>
              <a:tblPr firstRow="1" bandRow="1">
                <a:tableStyleId>{5C22544A-7EE6-4342-B048-85BDC9FD1C3A}</a:tableStyleId>
              </a:tblPr>
              <a:tblGrid>
                <a:gridCol w="960120"/>
                <a:gridCol w="960120"/>
                <a:gridCol w="685800"/>
                <a:gridCol w="1170432"/>
                <a:gridCol w="932688"/>
                <a:gridCol w="1600200"/>
              </a:tblGrid>
              <a:tr h="572153">
                <a:tc>
                  <a:txBody>
                    <a:bodyPr wrap="square"/>
                    <a:lstStyle/>
                    <a:p>
                      <a:pPr algn="l"/>
                      <a:r>
                        <a:rPr sz="650" b="1">
                          <a:solidFill>
                            <a:srgbClr val="FFFFFF"/>
                          </a:solidFill>
                          <a:latin typeface="Arial"/>
                        </a:rPr>
                        <a:t>Producer</a:t>
                      </a:r>
                    </a:p>
                  </a:txBody>
                  <a:tcPr anchor="ctr" marL="36576" marR="36576" marT="27432" marB="27432">
                    <a:solidFill>
                      <a:srgbClr val="142C52"/>
                    </a:solidFill>
                  </a:tcPr>
                </a:tc>
                <a:tc>
                  <a:txBody>
                    <a:bodyPr wrap="square"/>
                    <a:lstStyle/>
                    <a:p>
                      <a:pPr algn="l"/>
                      <a:r>
                        <a:rPr sz="650" b="1">
                          <a:solidFill>
                            <a:srgbClr val="FFFFFF"/>
                          </a:solidFill>
                          <a:latin typeface="Arial"/>
                        </a:rPr>
                        <a:t>FY24 rev. NZ$M</a:t>
                      </a:r>
                    </a:p>
                  </a:txBody>
                  <a:tcPr anchor="ctr" marL="36576" marR="36576" marT="27432" marB="27432">
                    <a:solidFill>
                      <a:srgbClr val="142C52"/>
                    </a:solidFill>
                  </a:tcPr>
                </a:tc>
                <a:tc>
                  <a:txBody>
                    <a:bodyPr wrap="square"/>
                    <a:lstStyle/>
                    <a:p>
                      <a:pPr algn="l"/>
                      <a:r>
                        <a:rPr sz="650" b="1">
                          <a:solidFill>
                            <a:srgbClr val="FFFFFF"/>
                          </a:solidFill>
                          <a:latin typeface="Arial"/>
                        </a:rPr>
                        <a:t>Vol. share</a:t>
                      </a:r>
                    </a:p>
                  </a:txBody>
                  <a:tcPr anchor="ctr" marL="36576" marR="36576" marT="27432" marB="27432">
                    <a:solidFill>
                      <a:srgbClr val="142C52"/>
                    </a:solidFill>
                  </a:tcPr>
                </a:tc>
                <a:tc>
                  <a:txBody>
                    <a:bodyPr wrap="square"/>
                    <a:lstStyle/>
                    <a:p>
                      <a:pPr algn="l"/>
                      <a:r>
                        <a:rPr sz="650" b="1">
                          <a:solidFill>
                            <a:srgbClr val="FFFFFF"/>
                          </a:solidFill>
                          <a:latin typeface="Arial"/>
                        </a:rPr>
                        <a:t>Integration depth</a:t>
                      </a:r>
                    </a:p>
                  </a:txBody>
                  <a:tcPr anchor="ctr" marL="36576" marR="36576" marT="27432" marB="27432">
                    <a:solidFill>
                      <a:srgbClr val="142C52"/>
                    </a:solidFill>
                  </a:tcPr>
                </a:tc>
                <a:tc>
                  <a:txBody>
                    <a:bodyPr wrap="square"/>
                    <a:lstStyle/>
                    <a:p>
                      <a:pPr algn="l"/>
                      <a:r>
                        <a:rPr sz="650" b="1">
                          <a:solidFill>
                            <a:srgbClr val="FFFFFF"/>
                          </a:solidFill>
                          <a:latin typeface="Arial"/>
                        </a:rPr>
                        <a:t>EBITDA margin</a:t>
                      </a:r>
                    </a:p>
                  </a:txBody>
                  <a:tcPr anchor="ctr" marL="36576" marR="36576" marT="27432" marB="27432">
                    <a:solidFill>
                      <a:srgbClr val="142C52"/>
                    </a:solidFill>
                  </a:tcPr>
                </a:tc>
                <a:tc>
                  <a:txBody>
                    <a:bodyPr wrap="square"/>
                    <a:lstStyle/>
                    <a:p>
                      <a:pPr algn="l"/>
                      <a:r>
                        <a:rPr sz="650" b="1">
                          <a:solidFill>
                            <a:srgbClr val="FFFFFF"/>
                          </a:solidFill>
                          <a:latin typeface="Arial"/>
                        </a:rPr>
                        <a:t>Brand / PL read</a:t>
                      </a:r>
                    </a:p>
                  </a:txBody>
                  <a:tcPr anchor="ctr" marL="36576" marR="36576" marT="27432" marB="27432">
                    <a:solidFill>
                      <a:srgbClr val="142C52"/>
                    </a:solidFill>
                  </a:tcPr>
                </a:tc>
              </a:tr>
              <a:tr h="572153">
                <a:tc>
                  <a:txBody>
                    <a:bodyPr wrap="square"/>
                    <a:lstStyle/>
                    <a:p>
                      <a:pPr algn="l"/>
                      <a:r>
                        <a:rPr sz="650" b="0">
                          <a:solidFill>
                            <a:srgbClr val="404C61"/>
                          </a:solidFill>
                          <a:latin typeface="Arial"/>
                        </a:rPr>
                        <a:t>Mainland</a:t>
                      </a:r>
                    </a:p>
                  </a:txBody>
                  <a:tcPr anchor="ctr" marL="36576" marR="36576" marT="27432" marB="27432"/>
                </a:tc>
                <a:tc>
                  <a:txBody>
                    <a:bodyPr wrap="square"/>
                    <a:lstStyle/>
                    <a:p>
                      <a:pPr algn="l"/>
                      <a:r>
                        <a:rPr sz="650" b="0">
                          <a:solidFill>
                            <a:srgbClr val="404C61"/>
                          </a:solidFill>
                          <a:latin typeface="Arial"/>
                        </a:rPr>
                        <a:t>240</a:t>
                      </a:r>
                    </a:p>
                  </a:txBody>
                  <a:tcPr anchor="ctr" marL="36576" marR="36576" marT="27432" marB="27432"/>
                </a:tc>
                <a:tc>
                  <a:txBody>
                    <a:bodyPr wrap="square"/>
                    <a:lstStyle/>
                    <a:p>
                      <a:pPr algn="l"/>
                      <a:r>
                        <a:rPr sz="650" b="0">
                          <a:solidFill>
                            <a:srgbClr val="404C61"/>
                          </a:solidFill>
                          <a:latin typeface="Arial"/>
                        </a:rPr>
                        <a:t>27%</a:t>
                      </a:r>
                    </a:p>
                  </a:txBody>
                  <a:tcPr anchor="ctr" marL="36576" marR="36576" marT="27432" marB="27432"/>
                </a:tc>
                <a:tc>
                  <a:txBody>
                    <a:bodyPr wrap="square"/>
                    <a:lstStyle/>
                    <a:p>
                      <a:pPr algn="l"/>
                      <a:r>
                        <a:rPr sz="650" b="0">
                          <a:solidFill>
                            <a:srgbClr val="404C61"/>
                          </a:solidFill>
                          <a:latin typeface="Arial"/>
                        </a:rPr>
                        <a:t>Full 7-stage</a:t>
                      </a:r>
                    </a:p>
                  </a:txBody>
                  <a:tcPr anchor="ctr" marL="36576" marR="36576" marT="27432" marB="27432"/>
                </a:tc>
                <a:tc>
                  <a:txBody>
                    <a:bodyPr wrap="square"/>
                    <a:lstStyle/>
                    <a:p>
                      <a:pPr algn="l"/>
                      <a:r>
                        <a:rPr sz="650" b="0">
                          <a:solidFill>
                            <a:srgbClr val="404C61"/>
                          </a:solidFill>
                          <a:latin typeface="Arial"/>
                        </a:rPr>
                        <a:t>14-16%</a:t>
                      </a:r>
                    </a:p>
                  </a:txBody>
                  <a:tcPr anchor="ctr" marL="36576" marR="36576" marT="27432" marB="27432"/>
                </a:tc>
                <a:tc>
                  <a:txBody>
                    <a:bodyPr wrap="square"/>
                    <a:lstStyle/>
                    <a:p>
                      <a:pPr algn="l"/>
                      <a:r>
                        <a:rPr sz="650" b="0">
                          <a:solidFill>
                            <a:srgbClr val="404C61"/>
                          </a:solidFill>
                          <a:latin typeface="Arial"/>
                        </a:rPr>
                        <a:t>70 / 30; category captain</a:t>
                      </a:r>
                    </a:p>
                  </a:txBody>
                  <a:tcPr anchor="ctr" marL="36576" marR="36576" marT="27432" marB="27432"/>
                </a:tc>
              </a:tr>
              <a:tr h="572153">
                <a:tc>
                  <a:txBody>
                    <a:bodyPr wrap="square"/>
                    <a:lstStyle/>
                    <a:p>
                      <a:pPr algn="l"/>
                      <a:r>
                        <a:rPr sz="650" b="0">
                          <a:solidFill>
                            <a:srgbClr val="404C61"/>
                          </a:solidFill>
                          <a:latin typeface="Arial"/>
                        </a:rPr>
                        <a:t>Aurora</a:t>
                      </a:r>
                    </a:p>
                  </a:txBody>
                  <a:tcPr anchor="ctr" marL="36576" marR="36576" marT="27432" marB="27432">
                    <a:solidFill>
                      <a:srgbClr val="EAEEF5"/>
                    </a:solidFill>
                  </a:tcPr>
                </a:tc>
                <a:tc>
                  <a:txBody>
                    <a:bodyPr wrap="square"/>
                    <a:lstStyle/>
                    <a:p>
                      <a:pPr algn="l"/>
                      <a:r>
                        <a:rPr sz="650" b="0">
                          <a:solidFill>
                            <a:srgbClr val="404C61"/>
                          </a:solidFill>
                          <a:latin typeface="Arial"/>
                        </a:rPr>
                        <a:t>84.6</a:t>
                      </a:r>
                    </a:p>
                  </a:txBody>
                  <a:tcPr anchor="ctr" marL="36576" marR="36576" marT="27432" marB="27432">
                    <a:solidFill>
                      <a:srgbClr val="EAEEF5"/>
                    </a:solidFill>
                  </a:tcPr>
                </a:tc>
                <a:tc>
                  <a:txBody>
                    <a:bodyPr wrap="square"/>
                    <a:lstStyle/>
                    <a:p>
                      <a:pPr algn="l"/>
                      <a:r>
                        <a:rPr sz="650" b="0">
                          <a:solidFill>
                            <a:srgbClr val="404C61"/>
                          </a:solidFill>
                          <a:latin typeface="Arial"/>
                        </a:rPr>
                        <a:t>18%</a:t>
                      </a:r>
                    </a:p>
                  </a:txBody>
                  <a:tcPr anchor="ctr" marL="36576" marR="36576" marT="27432" marB="27432">
                    <a:solidFill>
                      <a:srgbClr val="EAEEF5"/>
                    </a:solidFill>
                  </a:tcPr>
                </a:tc>
                <a:tc>
                  <a:txBody>
                    <a:bodyPr wrap="square"/>
                    <a:lstStyle/>
                    <a:p>
                      <a:pPr algn="l"/>
                      <a:r>
                        <a:rPr sz="650" b="0">
                          <a:solidFill>
                            <a:srgbClr val="404C61"/>
                          </a:solidFill>
                          <a:latin typeface="Arial"/>
                        </a:rPr>
                        <a:t>4-stage mid-stack</a:t>
                      </a:r>
                    </a:p>
                  </a:txBody>
                  <a:tcPr anchor="ctr" marL="36576" marR="36576" marT="27432" marB="27432">
                    <a:solidFill>
                      <a:srgbClr val="EAEEF5"/>
                    </a:solidFill>
                  </a:tcPr>
                </a:tc>
                <a:tc>
                  <a:txBody>
                    <a:bodyPr wrap="square"/>
                    <a:lstStyle/>
                    <a:p>
                      <a:pPr algn="l"/>
                      <a:r>
                        <a:rPr sz="650" b="0">
                          <a:solidFill>
                            <a:srgbClr val="404C61"/>
                          </a:solidFill>
                          <a:latin typeface="Arial"/>
                        </a:rPr>
                        <a:t>12.8% reported</a:t>
                      </a:r>
                    </a:p>
                  </a:txBody>
                  <a:tcPr anchor="ctr" marL="36576" marR="36576" marT="27432" marB="27432">
                    <a:solidFill>
                      <a:srgbClr val="EAEEF5"/>
                    </a:solidFill>
                  </a:tcPr>
                </a:tc>
                <a:tc>
                  <a:txBody>
                    <a:bodyPr wrap="square"/>
                    <a:lstStyle/>
                    <a:p>
                      <a:pPr algn="l"/>
                      <a:r>
                        <a:rPr sz="650" b="0">
                          <a:solidFill>
                            <a:srgbClr val="404C61"/>
                          </a:solidFill>
                          <a:latin typeface="Arial"/>
                        </a:rPr>
                        <a:t>~50 / 50; most PL-exposed top-five ex-Zeagold</a:t>
                      </a:r>
                    </a:p>
                  </a:txBody>
                  <a:tcPr anchor="ctr" marL="36576" marR="36576" marT="27432" marB="27432">
                    <a:solidFill>
                      <a:srgbClr val="EAEEF5"/>
                    </a:solidFill>
                  </a:tcPr>
                </a:tc>
              </a:tr>
              <a:tr h="572153">
                <a:tc>
                  <a:txBody>
                    <a:bodyPr wrap="square"/>
                    <a:lstStyle/>
                    <a:p>
                      <a:pPr algn="l"/>
                      <a:r>
                        <a:rPr sz="650" b="0">
                          <a:solidFill>
                            <a:srgbClr val="404C61"/>
                          </a:solidFill>
                          <a:latin typeface="Arial"/>
                        </a:rPr>
                        <a:t>Heyden</a:t>
                      </a:r>
                    </a:p>
                  </a:txBody>
                  <a:tcPr anchor="ctr" marL="36576" marR="36576" marT="27432" marB="27432"/>
                </a:tc>
                <a:tc>
                  <a:txBody>
                    <a:bodyPr wrap="square"/>
                    <a:lstStyle/>
                    <a:p>
                      <a:pPr algn="l"/>
                      <a:r>
                        <a:rPr sz="650" b="0">
                          <a:solidFill>
                            <a:srgbClr val="404C61"/>
                          </a:solidFill>
                          <a:latin typeface="Arial"/>
                        </a:rPr>
                        <a:t>108</a:t>
                      </a:r>
                    </a:p>
                  </a:txBody>
                  <a:tcPr anchor="ctr" marL="36576" marR="36576" marT="27432" marB="27432"/>
                </a:tc>
                <a:tc>
                  <a:txBody>
                    <a:bodyPr wrap="square"/>
                    <a:lstStyle/>
                    <a:p>
                      <a:pPr algn="l"/>
                      <a:r>
                        <a:rPr sz="650" b="0">
                          <a:solidFill>
                            <a:srgbClr val="404C61"/>
                          </a:solidFill>
                          <a:latin typeface="Arial"/>
                        </a:rPr>
                        <a:t>13%</a:t>
                      </a:r>
                    </a:p>
                  </a:txBody>
                  <a:tcPr anchor="ctr" marL="36576" marR="36576" marT="27432" marB="27432"/>
                </a:tc>
                <a:tc>
                  <a:txBody>
                    <a:bodyPr wrap="square"/>
                    <a:lstStyle/>
                    <a:p>
                      <a:pPr algn="l"/>
                      <a:r>
                        <a:rPr sz="650" b="0">
                          <a:solidFill>
                            <a:srgbClr val="404C61"/>
                          </a:solidFill>
                          <a:latin typeface="Arial"/>
                        </a:rPr>
                        <a:t>4-stage</a:t>
                      </a:r>
                    </a:p>
                  </a:txBody>
                  <a:tcPr anchor="ctr" marL="36576" marR="36576" marT="27432" marB="27432"/>
                </a:tc>
                <a:tc>
                  <a:txBody>
                    <a:bodyPr wrap="square"/>
                    <a:lstStyle/>
                    <a:p>
                      <a:pPr algn="l"/>
                      <a:r>
                        <a:rPr sz="650" b="0">
                          <a:solidFill>
                            <a:srgbClr val="404C61"/>
                          </a:solidFill>
                          <a:latin typeface="Arial"/>
                        </a:rPr>
                        <a:t>11-13%</a:t>
                      </a:r>
                    </a:p>
                  </a:txBody>
                  <a:tcPr anchor="ctr" marL="36576" marR="36576" marT="27432" marB="27432"/>
                </a:tc>
                <a:tc>
                  <a:txBody>
                    <a:bodyPr wrap="square"/>
                    <a:lstStyle/>
                    <a:p>
                      <a:pPr algn="l"/>
                      <a:r>
                        <a:rPr sz="650" b="0">
                          <a:solidFill>
                            <a:srgbClr val="404C61"/>
                          </a:solidFill>
                          <a:latin typeface="Arial"/>
                        </a:rPr>
                        <a:t>55 / 45; South Island concentrated</a:t>
                      </a:r>
                    </a:p>
                  </a:txBody>
                  <a:tcPr anchor="ctr" marL="36576" marR="36576" marT="27432" marB="27432"/>
                </a:tc>
              </a:tr>
              <a:tr h="572153">
                <a:tc>
                  <a:txBody>
                    <a:bodyPr wrap="square"/>
                    <a:lstStyle/>
                    <a:p>
                      <a:pPr algn="l"/>
                      <a:r>
                        <a:rPr sz="650" b="0">
                          <a:solidFill>
                            <a:srgbClr val="404C61"/>
                          </a:solidFill>
                          <a:latin typeface="Arial"/>
                        </a:rPr>
                        <a:t>Better Eggs</a:t>
                      </a:r>
                    </a:p>
                  </a:txBody>
                  <a:tcPr anchor="ctr" marL="36576" marR="36576" marT="27432" marB="27432">
                    <a:solidFill>
                      <a:srgbClr val="EAEEF5"/>
                    </a:solidFill>
                  </a:tcPr>
                </a:tc>
                <a:tc>
                  <a:txBody>
                    <a:bodyPr wrap="square"/>
                    <a:lstStyle/>
                    <a:p>
                      <a:pPr algn="l"/>
                      <a:r>
                        <a:rPr sz="650" b="0">
                          <a:solidFill>
                            <a:srgbClr val="404C61"/>
                          </a:solidFill>
                          <a:latin typeface="Arial"/>
                        </a:rPr>
                        <a:t>78</a:t>
                      </a:r>
                    </a:p>
                  </a:txBody>
                  <a:tcPr anchor="ctr" marL="36576" marR="36576" marT="27432" marB="27432">
                    <a:solidFill>
                      <a:srgbClr val="EAEEF5"/>
                    </a:solidFill>
                  </a:tcPr>
                </a:tc>
                <a:tc>
                  <a:txBody>
                    <a:bodyPr wrap="square"/>
                    <a:lstStyle/>
                    <a:p>
                      <a:pPr algn="l"/>
                      <a:r>
                        <a:rPr sz="650" b="0">
                          <a:solidFill>
                            <a:srgbClr val="404C61"/>
                          </a:solidFill>
                          <a:latin typeface="Arial"/>
                        </a:rPr>
                        <a:t>9%</a:t>
                      </a:r>
                    </a:p>
                  </a:txBody>
                  <a:tcPr anchor="ctr" marL="36576" marR="36576" marT="27432" marB="27432">
                    <a:solidFill>
                      <a:srgbClr val="EAEEF5"/>
                    </a:solidFill>
                  </a:tcPr>
                </a:tc>
                <a:tc>
                  <a:txBody>
                    <a:bodyPr wrap="square"/>
                    <a:lstStyle/>
                    <a:p>
                      <a:pPr algn="l"/>
                      <a:r>
                        <a:rPr sz="650" b="0">
                          <a:solidFill>
                            <a:srgbClr val="404C61"/>
                          </a:solidFill>
                          <a:latin typeface="Arial"/>
                        </a:rPr>
                        <a:t>4-stage</a:t>
                      </a:r>
                    </a:p>
                  </a:txBody>
                  <a:tcPr anchor="ctr" marL="36576" marR="36576" marT="27432" marB="27432">
                    <a:solidFill>
                      <a:srgbClr val="EAEEF5"/>
                    </a:solidFill>
                  </a:tcPr>
                </a:tc>
                <a:tc>
                  <a:txBody>
                    <a:bodyPr wrap="square"/>
                    <a:lstStyle/>
                    <a:p>
                      <a:pPr algn="l"/>
                      <a:r>
                        <a:rPr sz="650" b="0">
                          <a:solidFill>
                            <a:srgbClr val="404C61"/>
                          </a:solidFill>
                          <a:latin typeface="Arial"/>
                        </a:rPr>
                        <a:t>10-12%</a:t>
                      </a:r>
                    </a:p>
                  </a:txBody>
                  <a:tcPr anchor="ctr" marL="36576" marR="36576" marT="27432" marB="27432">
                    <a:solidFill>
                      <a:srgbClr val="EAEEF5"/>
                    </a:solidFill>
                  </a:tcPr>
                </a:tc>
                <a:tc>
                  <a:txBody>
                    <a:bodyPr wrap="square"/>
                    <a:lstStyle/>
                    <a:p>
                      <a:pPr algn="l"/>
                      <a:r>
                        <a:rPr sz="650" b="0">
                          <a:solidFill>
                            <a:srgbClr val="404C61"/>
                          </a:solidFill>
                          <a:latin typeface="Arial"/>
                        </a:rPr>
                        <a:t>60 / 40; deepest specialty bench</a:t>
                      </a:r>
                    </a:p>
                  </a:txBody>
                  <a:tcPr anchor="ctr" marL="36576" marR="36576" marT="27432" marB="27432">
                    <a:solidFill>
                      <a:srgbClr val="EAEEF5"/>
                    </a:solidFill>
                  </a:tcPr>
                </a:tc>
              </a:tr>
              <a:tr h="572153">
                <a:tc>
                  <a:txBody>
                    <a:bodyPr wrap="square"/>
                    <a:lstStyle/>
                    <a:p>
                      <a:pPr algn="l"/>
                      <a:r>
                        <a:rPr sz="650" b="0">
                          <a:solidFill>
                            <a:srgbClr val="404C61"/>
                          </a:solidFill>
                          <a:latin typeface="Arial"/>
                        </a:rPr>
                        <a:t>Zeagold</a:t>
                      </a:r>
                    </a:p>
                  </a:txBody>
                  <a:tcPr anchor="ctr" marL="36576" marR="36576" marT="27432" marB="27432"/>
                </a:tc>
                <a:tc>
                  <a:txBody>
                    <a:bodyPr wrap="square"/>
                    <a:lstStyle/>
                    <a:p>
                      <a:pPr algn="l"/>
                      <a:r>
                        <a:rPr sz="650" b="0">
                          <a:solidFill>
                            <a:srgbClr val="404C61"/>
                          </a:solidFill>
                          <a:latin typeface="Arial"/>
                        </a:rPr>
                        <a:t>62</a:t>
                      </a:r>
                    </a:p>
                  </a:txBody>
                  <a:tcPr anchor="ctr" marL="36576" marR="36576" marT="27432" marB="27432"/>
                </a:tc>
                <a:tc>
                  <a:txBody>
                    <a:bodyPr wrap="square"/>
                    <a:lstStyle/>
                    <a:p>
                      <a:pPr algn="l"/>
                      <a:r>
                        <a:rPr sz="650" b="0">
                          <a:solidFill>
                            <a:srgbClr val="404C61"/>
                          </a:solidFill>
                          <a:latin typeface="Arial"/>
                        </a:rPr>
                        <a:t>7%</a:t>
                      </a:r>
                    </a:p>
                  </a:txBody>
                  <a:tcPr anchor="ctr" marL="36576" marR="36576" marT="27432" marB="27432"/>
                </a:tc>
                <a:tc>
                  <a:txBody>
                    <a:bodyPr wrap="square"/>
                    <a:lstStyle/>
                    <a:p>
                      <a:pPr algn="l"/>
                      <a:r>
                        <a:rPr sz="650" b="0">
                          <a:solidFill>
                            <a:srgbClr val="404C61"/>
                          </a:solidFill>
                          <a:latin typeface="Arial"/>
                        </a:rPr>
                        <a:t>Forward industrial</a:t>
                      </a:r>
                    </a:p>
                  </a:txBody>
                  <a:tcPr anchor="ctr" marL="36576" marR="36576" marT="27432" marB="27432"/>
                </a:tc>
                <a:tc>
                  <a:txBody>
                    <a:bodyPr wrap="square"/>
                    <a:lstStyle/>
                    <a:p>
                      <a:pPr algn="l"/>
                      <a:r>
                        <a:rPr sz="650" b="0">
                          <a:solidFill>
                            <a:srgbClr val="404C61"/>
                          </a:solidFill>
                          <a:latin typeface="Arial"/>
                        </a:rPr>
                        <a:t>13-15%</a:t>
                      </a:r>
                    </a:p>
                  </a:txBody>
                  <a:tcPr anchor="ctr" marL="36576" marR="36576" marT="27432" marB="27432"/>
                </a:tc>
                <a:tc>
                  <a:txBody>
                    <a:bodyPr wrap="square"/>
                    <a:lstStyle/>
                    <a:p>
                      <a:pPr algn="l"/>
                      <a:r>
                        <a:rPr sz="650" b="0">
                          <a:solidFill>
                            <a:srgbClr val="404C61"/>
                          </a:solidFill>
                          <a:latin typeface="Arial"/>
                        </a:rPr>
                        <a:t>30 / 70; industrial / egg products mix</a:t>
                      </a:r>
                    </a:p>
                  </a:txBody>
                  <a:tcPr anchor="ctr" marL="36576" marR="36576" marT="27432" marB="27432"/>
                </a:tc>
              </a:tr>
              <a:tr h="572154">
                <a:tc>
                  <a:txBody>
                    <a:bodyPr wrap="square"/>
                    <a:lstStyle/>
                    <a:p>
                      <a:pPr algn="l"/>
                      <a:r>
                        <a:rPr sz="650" b="0">
                          <a:solidFill>
                            <a:srgbClr val="404C61"/>
                          </a:solidFill>
                          <a:latin typeface="Arial"/>
                        </a:rPr>
                        <a:t>Henergy</a:t>
                      </a:r>
                    </a:p>
                  </a:txBody>
                  <a:tcPr anchor="ctr" marL="36576" marR="36576" marT="27432" marB="27432">
                    <a:solidFill>
                      <a:srgbClr val="EAEEF5"/>
                    </a:solidFill>
                  </a:tcPr>
                </a:tc>
                <a:tc>
                  <a:txBody>
                    <a:bodyPr wrap="square"/>
                    <a:lstStyle/>
                    <a:p>
                      <a:pPr algn="l"/>
                      <a:r>
                        <a:rPr sz="650" b="0">
                          <a:solidFill>
                            <a:srgbClr val="404C61"/>
                          </a:solidFill>
                          <a:latin typeface="Arial"/>
                        </a:rPr>
                        <a:t>48</a:t>
                      </a:r>
                    </a:p>
                  </a:txBody>
                  <a:tcPr anchor="ctr" marL="36576" marR="36576" marT="27432" marB="27432">
                    <a:solidFill>
                      <a:srgbClr val="EAEEF5"/>
                    </a:solidFill>
                  </a:tcPr>
                </a:tc>
                <a:tc>
                  <a:txBody>
                    <a:bodyPr wrap="square"/>
                    <a:lstStyle/>
                    <a:p>
                      <a:pPr algn="l"/>
                      <a:r>
                        <a:rPr sz="650" b="0">
                          <a:solidFill>
                            <a:srgbClr val="404C61"/>
                          </a:solidFill>
                          <a:latin typeface="Arial"/>
                        </a:rPr>
                        <a:t>6%</a:t>
                      </a:r>
                    </a:p>
                  </a:txBody>
                  <a:tcPr anchor="ctr" marL="36576" marR="36576" marT="27432" marB="27432">
                    <a:solidFill>
                      <a:srgbClr val="EAEEF5"/>
                    </a:solidFill>
                  </a:tcPr>
                </a:tc>
                <a:tc>
                  <a:txBody>
                    <a:bodyPr wrap="square"/>
                    <a:lstStyle/>
                    <a:p>
                      <a:pPr algn="l"/>
                      <a:r>
                        <a:rPr sz="650" b="0">
                          <a:solidFill>
                            <a:srgbClr val="404C61"/>
                          </a:solidFill>
                          <a:latin typeface="Arial"/>
                        </a:rPr>
                        <a:t>4-stage</a:t>
                      </a:r>
                    </a:p>
                  </a:txBody>
                  <a:tcPr anchor="ctr" marL="36576" marR="36576" marT="27432" marB="27432">
                    <a:solidFill>
                      <a:srgbClr val="EAEEF5"/>
                    </a:solidFill>
                  </a:tcPr>
                </a:tc>
                <a:tc>
                  <a:txBody>
                    <a:bodyPr wrap="square"/>
                    <a:lstStyle/>
                    <a:p>
                      <a:pPr algn="l"/>
                      <a:r>
                        <a:rPr sz="650" b="0">
                          <a:solidFill>
                            <a:srgbClr val="404C61"/>
                          </a:solidFill>
                          <a:latin typeface="Arial"/>
                        </a:rPr>
                        <a:t>9-11%</a:t>
                      </a:r>
                    </a:p>
                  </a:txBody>
                  <a:tcPr anchor="ctr" marL="36576" marR="36576" marT="27432" marB="27432">
                    <a:solidFill>
                      <a:srgbClr val="EAEEF5"/>
                    </a:solidFill>
                  </a:tcPr>
                </a:tc>
                <a:tc>
                  <a:txBody>
                    <a:bodyPr wrap="square"/>
                    <a:lstStyle/>
                    <a:p>
                      <a:pPr algn="l"/>
                      <a:r>
                        <a:rPr sz="650" b="0">
                          <a:solidFill>
                            <a:srgbClr val="404C61"/>
                          </a:solidFill>
                          <a:latin typeface="Arial"/>
                        </a:rPr>
                        <a:t>75 / 25; pure-play free-range</a:t>
                      </a:r>
                    </a:p>
                  </a:txBody>
                  <a:tcPr anchor="ctr" marL="36576" marR="36576" marT="27432" marB="27432">
                    <a:solidFill>
                      <a:srgbClr val="EAEEF5"/>
                    </a:solidFill>
                  </a:tcPr>
                </a:tc>
              </a:tr>
            </a:tbl>
          </a:graphicData>
        </a:graphic>
      </p:graphicFrame>
      <p:sp>
        <p:nvSpPr>
          <p:cNvPr id="9" name="Rounded Rectangle 8"/>
          <p:cNvSpPr/>
          <p:nvPr/>
        </p:nvSpPr>
        <p:spPr>
          <a:xfrm>
            <a:off x="5349240" y="5358384"/>
            <a:ext cx="6309360" cy="475488"/>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19" b="1">
                <a:solidFill>
                  <a:srgbClr val="FFFFFF"/>
                </a:solidFill>
                <a:latin typeface="Arial"/>
              </a:rPr>
              <a:t>Read-through</a:t>
            </a:r>
          </a:p>
          <a:p>
            <a:pPr>
              <a:spcBef>
                <a:spcPts val="300"/>
              </a:spcBef>
            </a:pPr>
            <a:r>
              <a:rPr sz="760">
                <a:solidFill>
                  <a:srgbClr val="EAEEF5"/>
                </a:solidFill>
                <a:latin typeface="Arial"/>
              </a:rPr>
              <a:t>The volume-share headline is attractive, but Aurora does not carry Mainland-like vertical integration or planogram power. A full-stack precedent multiple should not be imported without a structural discount or a clearly identified operational uplift case.</a:t>
            </a:r>
          </a:p>
        </p:txBody>
      </p:sp>
      <p:sp>
        <p:nvSpPr>
          <p:cNvPr id="10" name="Rectangle 9"/>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Hartley Pearce Agribusiness Research, NZ Shell-Egg Producer Cohort, 28 Mar 2026; Calthorpe Parts 1, 2 and 6.</a:t>
            </a:r>
          </a:p>
        </p:txBody>
      </p:sp>
      <p:sp>
        <p:nvSpPr>
          <p:cNvPr id="12" name="TextBox 11"/>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3" name="TextBox 12"/>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5</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2. CHANNEL AND CUSTOMER POSITION</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Retail access gives Aurora relevance, but private label and concentrated accounts compress margin durability</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pic>
        <p:nvPicPr>
          <p:cNvPr id="6" name="Picture 5" descr="channel_mix.png"/>
          <p:cNvPicPr>
            <a:picLocks noChangeAspect="1"/>
          </p:cNvPicPr>
          <p:nvPr/>
        </p:nvPicPr>
        <p:blipFill>
          <a:blip r:embed="rId2"/>
          <a:stretch>
            <a:fillRect/>
          </a:stretch>
        </p:blipFill>
        <p:spPr>
          <a:xfrm>
            <a:off x="658368" y="1243584"/>
            <a:ext cx="2788920" cy="2788920"/>
          </a:xfrm>
          <a:prstGeom prst="rect">
            <a:avLst/>
          </a:prstGeom>
        </p:spPr>
      </p:pic>
      <p:sp>
        <p:nvSpPr>
          <p:cNvPr id="7" name="TextBox 6"/>
          <p:cNvSpPr txBox="1"/>
          <p:nvPr/>
        </p:nvSpPr>
        <p:spPr>
          <a:xfrm>
            <a:off x="3703320" y="1170432"/>
            <a:ext cx="3657600" cy="228600"/>
          </a:xfrm>
          <a:prstGeom prst="rect">
            <a:avLst/>
          </a:prstGeom>
          <a:noFill/>
        </p:spPr>
        <p:txBody>
          <a:bodyPr wrap="square" lIns="27432" rIns="27432" tIns="18288" bIns="18288">
            <a:spAutoFit/>
          </a:bodyPr>
          <a:lstStyle/>
          <a:p>
            <a:pPr algn="l"/>
            <a:r>
              <a:rPr sz="830" b="1" i="0">
                <a:solidFill>
                  <a:srgbClr val="142C52"/>
                </a:solidFill>
                <a:latin typeface="Arial"/>
              </a:rPr>
              <a:t>RETAIL CONCENTRATION AND STRUCTURE</a:t>
            </a:r>
          </a:p>
        </p:txBody>
      </p:sp>
      <p:sp>
        <p:nvSpPr>
          <p:cNvPr id="8" name="Rectangle 7"/>
          <p:cNvSpPr/>
          <p:nvPr/>
        </p:nvSpPr>
        <p:spPr>
          <a:xfrm>
            <a:off x="3703320" y="1426464"/>
            <a:ext cx="365760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9" name="Table 8"/>
          <p:cNvGraphicFramePr>
            <a:graphicFrameLocks noGrp="1"/>
          </p:cNvGraphicFramePr>
          <p:nvPr/>
        </p:nvGraphicFramePr>
        <p:xfrm>
          <a:off x="3703320" y="1554480"/>
          <a:ext cx="7818120" cy="1600200"/>
        </p:xfrm>
        <a:graphic>
          <a:graphicData uri="http://schemas.openxmlformats.org/drawingml/2006/table">
            <a:tbl>
              <a:tblPr firstRow="1" bandRow="1">
                <a:tableStyleId>{5C22544A-7EE6-4342-B048-85BDC9FD1C3A}</a:tableStyleId>
              </a:tblPr>
              <a:tblGrid>
                <a:gridCol w="1325880"/>
                <a:gridCol w="1828800"/>
                <a:gridCol w="4663440"/>
              </a:tblGrid>
              <a:tr h="400050">
                <a:tc>
                  <a:txBody>
                    <a:bodyPr wrap="square"/>
                    <a:lstStyle/>
                    <a:p>
                      <a:pPr algn="l"/>
                      <a:r>
                        <a:rPr sz="650" b="1">
                          <a:solidFill>
                            <a:srgbClr val="FFFFFF"/>
                          </a:solidFill>
                          <a:latin typeface="Arial"/>
                        </a:rPr>
                        <a:t>Counterparty</a:t>
                      </a:r>
                    </a:p>
                  </a:txBody>
                  <a:tcPr anchor="ctr" marL="36576" marR="36576" marT="27432" marB="27432">
                    <a:solidFill>
                      <a:srgbClr val="142C52"/>
                    </a:solidFill>
                  </a:tcPr>
                </a:tc>
                <a:tc>
                  <a:txBody>
                    <a:bodyPr wrap="square"/>
                    <a:lstStyle/>
                    <a:p>
                      <a:pPr algn="l"/>
                      <a:r>
                        <a:rPr sz="650" b="1">
                          <a:solidFill>
                            <a:srgbClr val="FFFFFF"/>
                          </a:solidFill>
                          <a:latin typeface="Arial"/>
                        </a:rPr>
                        <a:t>Aurora exposure</a:t>
                      </a:r>
                    </a:p>
                  </a:txBody>
                  <a:tcPr anchor="ctr" marL="36576" marR="36576" marT="27432" marB="27432">
                    <a:solidFill>
                      <a:srgbClr val="142C52"/>
                    </a:solidFill>
                  </a:tcPr>
                </a:tc>
                <a:tc>
                  <a:txBody>
                    <a:bodyPr wrap="square"/>
                    <a:lstStyle/>
                    <a:p>
                      <a:pPr algn="l"/>
                      <a:r>
                        <a:rPr sz="650" b="1">
                          <a:solidFill>
                            <a:srgbClr val="FFFFFF"/>
                          </a:solidFill>
                          <a:latin typeface="Arial"/>
                        </a:rPr>
                        <a:t>Structural read</a:t>
                      </a:r>
                    </a:p>
                  </a:txBody>
                  <a:tcPr anchor="ctr" marL="36576" marR="36576" marT="27432" marB="27432">
                    <a:solidFill>
                      <a:srgbClr val="142C52"/>
                    </a:solidFill>
                  </a:tcPr>
                </a:tc>
              </a:tr>
              <a:tr h="400050">
                <a:tc>
                  <a:txBody>
                    <a:bodyPr wrap="square"/>
                    <a:lstStyle/>
                    <a:p>
                      <a:pPr algn="l"/>
                      <a:r>
                        <a:rPr sz="650" b="0">
                          <a:solidFill>
                            <a:srgbClr val="404C61"/>
                          </a:solidFill>
                          <a:latin typeface="Arial"/>
                        </a:rPr>
                        <a:t>Foodstuffs NI + SI</a:t>
                      </a:r>
                    </a:p>
                  </a:txBody>
                  <a:tcPr anchor="ctr" marL="36576" marR="36576" marT="27432" marB="27432"/>
                </a:tc>
                <a:tc>
                  <a:txBody>
                    <a:bodyPr wrap="square"/>
                    <a:lstStyle/>
                    <a:p>
                      <a:pPr algn="l"/>
                      <a:r>
                        <a:rPr sz="650" b="0">
                          <a:solidFill>
                            <a:srgbClr val="404C61"/>
                          </a:solidFill>
                          <a:latin typeface="Arial"/>
                        </a:rPr>
                        <a:t>40-45% of revenue; 55-60% of retail volume</a:t>
                      </a:r>
                    </a:p>
                  </a:txBody>
                  <a:tcPr anchor="ctr" marL="36576" marR="36576" marT="27432" marB="27432"/>
                </a:tc>
                <a:tc>
                  <a:txBody>
                    <a:bodyPr wrap="square"/>
                    <a:lstStyle/>
                    <a:p>
                      <a:pPr algn="l"/>
                      <a:r>
                        <a:rPr sz="650" b="0">
                          <a:solidFill>
                            <a:srgbClr val="404C61"/>
                          </a:solidFill>
                          <a:latin typeface="Arial"/>
                        </a:rPr>
                        <a:t>Two co-ops plus store-owner ranging discretion; better than Woolworths but Pams tenders create cliffs</a:t>
                      </a:r>
                    </a:p>
                  </a:txBody>
                  <a:tcPr anchor="ctr" marL="36576" marR="36576" marT="27432" marB="27432"/>
                </a:tc>
              </a:tr>
              <a:tr h="400050">
                <a:tc>
                  <a:txBody>
                    <a:bodyPr wrap="square"/>
                    <a:lstStyle/>
                    <a:p>
                      <a:pPr algn="l"/>
                      <a:r>
                        <a:rPr sz="650" b="0">
                          <a:solidFill>
                            <a:srgbClr val="404C61"/>
                          </a:solidFill>
                          <a:latin typeface="Arial"/>
                        </a:rPr>
                        <a:t>Woolworths NZ</a:t>
                      </a:r>
                    </a:p>
                  </a:txBody>
                  <a:tcPr anchor="ctr" marL="36576" marR="36576" marT="27432" marB="27432">
                    <a:solidFill>
                      <a:srgbClr val="EAEEF5"/>
                    </a:solidFill>
                  </a:tcPr>
                </a:tc>
                <a:tc>
                  <a:txBody>
                    <a:bodyPr wrap="square"/>
                    <a:lstStyle/>
                    <a:p>
                      <a:pPr algn="l"/>
                      <a:r>
                        <a:rPr sz="650" b="0">
                          <a:solidFill>
                            <a:srgbClr val="404C61"/>
                          </a:solidFill>
                          <a:latin typeface="Arial"/>
                        </a:rPr>
                        <a:t>20-25% of revenue; 35-40% of retail volume</a:t>
                      </a:r>
                    </a:p>
                  </a:txBody>
                  <a:tcPr anchor="ctr" marL="36576" marR="36576" marT="27432" marB="27432">
                    <a:solidFill>
                      <a:srgbClr val="EAEEF5"/>
                    </a:solidFill>
                  </a:tcPr>
                </a:tc>
                <a:tc>
                  <a:txBody>
                    <a:bodyPr wrap="square"/>
                    <a:lstStyle/>
                    <a:p>
                      <a:pPr algn="l"/>
                      <a:r>
                        <a:rPr sz="650" b="0">
                          <a:solidFill>
                            <a:srgbClr val="404C61"/>
                          </a:solidFill>
                          <a:latin typeface="Arial"/>
                        </a:rPr>
                        <a:t>Single national buyer; one decision delists nationally; 3-5 pp more margin pressure per expert</a:t>
                      </a:r>
                    </a:p>
                  </a:txBody>
                  <a:tcPr anchor="ctr" marL="36576" marR="36576" marT="27432" marB="27432">
                    <a:solidFill>
                      <a:srgbClr val="EAEEF5"/>
                    </a:solidFill>
                  </a:tcPr>
                </a:tc>
              </a:tr>
              <a:tr h="400050">
                <a:tc>
                  <a:txBody>
                    <a:bodyPr wrap="square"/>
                    <a:lstStyle/>
                    <a:p>
                      <a:pPr algn="l"/>
                      <a:r>
                        <a:rPr sz="650" b="0">
                          <a:solidFill>
                            <a:srgbClr val="404C61"/>
                          </a:solidFill>
                          <a:latin typeface="Arial"/>
                        </a:rPr>
                        <a:t>Costco / independents</a:t>
                      </a:r>
                    </a:p>
                  </a:txBody>
                  <a:tcPr anchor="ctr" marL="36576" marR="36576" marT="27432" marB="27432"/>
                </a:tc>
                <a:tc>
                  <a:txBody>
                    <a:bodyPr wrap="square"/>
                    <a:lstStyle/>
                    <a:p>
                      <a:pPr algn="l"/>
                      <a:r>
                        <a:rPr sz="650" b="0">
                          <a:solidFill>
                            <a:srgbClr val="404C61"/>
                          </a:solidFill>
                          <a:latin typeface="Arial"/>
                        </a:rPr>
                        <a:t>5-10% of retail volume</a:t>
                      </a:r>
                    </a:p>
                  </a:txBody>
                  <a:tcPr anchor="ctr" marL="36576" marR="36576" marT="27432" marB="27432"/>
                </a:tc>
                <a:tc>
                  <a:txBody>
                    <a:bodyPr wrap="square"/>
                    <a:lstStyle/>
                    <a:p>
                      <a:pPr algn="l"/>
                      <a:r>
                        <a:rPr sz="650" b="0">
                          <a:solidFill>
                            <a:srgbClr val="404C61"/>
                          </a:solidFill>
                          <a:latin typeface="Arial"/>
                        </a:rPr>
                        <a:t>Residual, not thesis-defining</a:t>
                      </a:r>
                    </a:p>
                  </a:txBody>
                  <a:tcPr anchor="ctr" marL="36576" marR="36576" marT="27432" marB="27432"/>
                </a:tc>
              </a:tr>
            </a:tbl>
          </a:graphicData>
        </a:graphic>
      </p:graphicFrame>
      <p:sp>
        <p:nvSpPr>
          <p:cNvPr id="10" name="TextBox 9"/>
          <p:cNvSpPr txBox="1"/>
          <p:nvPr/>
        </p:nvSpPr>
        <p:spPr>
          <a:xfrm>
            <a:off x="3703320" y="3401568"/>
            <a:ext cx="3657600" cy="228600"/>
          </a:xfrm>
          <a:prstGeom prst="rect">
            <a:avLst/>
          </a:prstGeom>
          <a:noFill/>
        </p:spPr>
        <p:txBody>
          <a:bodyPr wrap="square" lIns="27432" rIns="27432" tIns="18288" bIns="18288">
            <a:spAutoFit/>
          </a:bodyPr>
          <a:lstStyle/>
          <a:p>
            <a:pPr algn="l"/>
            <a:r>
              <a:rPr sz="830" b="1" i="0">
                <a:solidFill>
                  <a:srgbClr val="142C52"/>
                </a:solidFill>
                <a:latin typeface="Arial"/>
              </a:rPr>
              <a:t>PRIVATE-LABEL EXPOSURE</a:t>
            </a:r>
          </a:p>
        </p:txBody>
      </p:sp>
      <p:sp>
        <p:nvSpPr>
          <p:cNvPr id="11" name="Rectangle 10"/>
          <p:cNvSpPr/>
          <p:nvPr/>
        </p:nvSpPr>
        <p:spPr>
          <a:xfrm>
            <a:off x="3703320" y="3657600"/>
            <a:ext cx="365760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3703320" y="3730752"/>
            <a:ext cx="7726679" cy="1508760"/>
          </a:xfrm>
          <a:prstGeom prst="rect">
            <a:avLst/>
          </a:prstGeom>
          <a:noFill/>
        </p:spPr>
        <p:txBody>
          <a:bodyPr wrap="square" lIns="18288" rIns="18288" tIns="0" bIns="0">
            <a:spAutoFit/>
          </a:bodyPr>
          <a:lstStyle/>
          <a:p>
            <a:pPr>
              <a:spcAft>
                <a:spcPts val="100"/>
              </a:spcAft>
            </a:pPr>
            <a:r>
              <a:rPr sz="800">
                <a:solidFill>
                  <a:srgbClr val="404C61"/>
                </a:solidFill>
                <a:latin typeface="Arial"/>
              </a:rPr>
              <a:t>• Blended retail private-label share is estimated at ~50%; barn PL exposure likely 55-65%.</a:t>
            </a:r>
          </a:p>
          <a:p>
            <a:pPr>
              <a:spcAft>
                <a:spcPts val="100"/>
              </a:spcAft>
            </a:pPr>
            <a:r>
              <a:rPr sz="800">
                <a:solidFill>
                  <a:srgbClr val="404C61"/>
                </a:solidFill>
                <a:latin typeface="Arial"/>
              </a:rPr>
              <a:t>• PL gate prices are ~12-18% below branded for equivalent product spec; PL EBITDA per dozen can be roughly half branded.</a:t>
            </a:r>
          </a:p>
          <a:p>
            <a:pPr>
              <a:spcAft>
                <a:spcPts val="100"/>
              </a:spcAft>
            </a:pPr>
            <a:r>
              <a:rPr sz="800">
                <a:solidFill>
                  <a:srgbClr val="404C61"/>
                </a:solidFill>
                <a:latin typeface="Arial"/>
              </a:rPr>
              <a:t>• Two Aurora private-label lines reportedly come up for retender inside 24 months; loss of one Pams free-range tender could be a NZ$8-12M revenue cliff.</a:t>
            </a:r>
          </a:p>
          <a:p>
            <a:pPr>
              <a:spcAft>
                <a:spcPts val="100"/>
              </a:spcAft>
            </a:pPr>
            <a:r>
              <a:rPr sz="800">
                <a:solidFill>
                  <a:srgbClr val="404C61"/>
                </a:solidFill>
                <a:latin typeface="Arial"/>
              </a:rPr>
              <a:t>• Foodstuffs website update shows a supply agreement extension to 2030, but the actual volume, price, termination and cage-free clauses are unknown.</a:t>
            </a:r>
          </a:p>
        </p:txBody>
      </p:sp>
      <p:sp>
        <p:nvSpPr>
          <p:cNvPr id="13" name="Rounded Rectangle 12"/>
          <p:cNvSpPr/>
          <p:nvPr/>
        </p:nvSpPr>
        <p:spPr>
          <a:xfrm>
            <a:off x="658368" y="4224528"/>
            <a:ext cx="2788920" cy="109728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Channel economics</a:t>
            </a:r>
          </a:p>
          <a:p>
            <a:pPr>
              <a:spcBef>
                <a:spcPts val="300"/>
              </a:spcBef>
            </a:pPr>
            <a:r>
              <a:rPr sz="800">
                <a:solidFill>
                  <a:srgbClr val="404C61"/>
                </a:solidFill>
                <a:latin typeface="Arial"/>
              </a:rPr>
              <a:t>Foodservice gate price is ~3-4% below retail and runs through Bidfood / Gilmours with 12-18% distributor margin. Industrial is a residual clearance channel for seconds and carries the thinnest producer EBITDA per dozen.</a:t>
            </a:r>
          </a:p>
        </p:txBody>
      </p:sp>
      <p:sp>
        <p:nvSpPr>
          <p:cNvPr id="14" name="Rounded Rectangle 13"/>
          <p:cNvSpPr/>
          <p:nvPr/>
        </p:nvSpPr>
        <p:spPr>
          <a:xfrm>
            <a:off x="3703320" y="5486400"/>
            <a:ext cx="7818120" cy="402336"/>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00" b="1">
                <a:solidFill>
                  <a:srgbClr val="B07A4E"/>
                </a:solidFill>
                <a:latin typeface="Arial"/>
              </a:rPr>
              <a:t>Confirmatory ask</a:t>
            </a:r>
          </a:p>
          <a:p>
            <a:pPr>
              <a:spcBef>
                <a:spcPts val="300"/>
              </a:spcBef>
            </a:pPr>
            <a:r>
              <a:rPr sz="750">
                <a:solidFill>
                  <a:srgbClr val="404C61"/>
                </a:solidFill>
                <a:latin typeface="Arial"/>
              </a:rPr>
              <a:t>Request audited revenue by legal customer, banner, production system, channel, brand vs private label, contract expiry, notice period, price-review mechanism and trade spend.</a:t>
            </a:r>
          </a:p>
        </p:txBody>
      </p:sp>
      <p:sp>
        <p:nvSpPr>
          <p:cNvPr id="15" name="Rectangle 14"/>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Calthorpe Parts 2 and 4; Aurora website news dated 12 Mar 2026; RetailIQ Q1 2026 notes; Halberd value-chain annex.</a:t>
            </a:r>
          </a:p>
        </p:txBody>
      </p:sp>
      <p:sp>
        <p:nvSpPr>
          <p:cNvPr id="17" name="TextBox 16"/>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8" name="TextBox 17"/>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6</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3. COMPARABLE BENCHMARKING</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Comparable guardrails - seller ask requires a premium to a fuller-stack NZ precedent</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30352" y="1143000"/>
          <a:ext cx="11109960" cy="4526280"/>
        </p:xfrm>
        <a:graphic>
          <a:graphicData uri="http://schemas.openxmlformats.org/drawingml/2006/table">
            <a:tbl>
              <a:tblPr firstRow="1" bandRow="1">
                <a:tableStyleId>{5C22544A-7EE6-4342-B048-85BDC9FD1C3A}</a:tableStyleId>
              </a:tblPr>
              <a:tblGrid>
                <a:gridCol w="1645920"/>
                <a:gridCol w="1417320"/>
                <a:gridCol w="3886200"/>
                <a:gridCol w="4160520"/>
              </a:tblGrid>
              <a:tr h="646611">
                <a:tc>
                  <a:txBody>
                    <a:bodyPr wrap="square"/>
                    <a:lstStyle/>
                    <a:p>
                      <a:pPr algn="l"/>
                      <a:r>
                        <a:rPr sz="610" b="1">
                          <a:solidFill>
                            <a:srgbClr val="FFFFFF"/>
                          </a:solidFill>
                          <a:latin typeface="Arial"/>
                        </a:rPr>
                        <a:t>Anchor</a:t>
                      </a:r>
                    </a:p>
                  </a:txBody>
                  <a:tcPr anchor="ctr" marL="36576" marR="36576" marT="27432" marB="27432">
                    <a:solidFill>
                      <a:srgbClr val="142C52"/>
                    </a:solidFill>
                  </a:tcPr>
                </a:tc>
                <a:tc>
                  <a:txBody>
                    <a:bodyPr wrap="square"/>
                    <a:lstStyle/>
                    <a:p>
                      <a:pPr algn="l"/>
                      <a:r>
                        <a:rPr sz="610" b="1">
                          <a:solidFill>
                            <a:srgbClr val="FFFFFF"/>
                          </a:solidFill>
                          <a:latin typeface="Arial"/>
                        </a:rPr>
                        <a:t>Headline multiple</a:t>
                      </a:r>
                    </a:p>
                  </a:txBody>
                  <a:tcPr anchor="ctr" marL="36576" marR="36576" marT="27432" marB="27432">
                    <a:solidFill>
                      <a:srgbClr val="142C52"/>
                    </a:solidFill>
                  </a:tcPr>
                </a:tc>
                <a:tc>
                  <a:txBody>
                    <a:bodyPr wrap="square"/>
                    <a:lstStyle/>
                    <a:p>
                      <a:pPr algn="l"/>
                      <a:r>
                        <a:rPr sz="610" b="1">
                          <a:solidFill>
                            <a:srgbClr val="FFFFFF"/>
                          </a:solidFill>
                          <a:latin typeface="Arial"/>
                        </a:rPr>
                        <a:t>Adjustment required</a:t>
                      </a:r>
                    </a:p>
                  </a:txBody>
                  <a:tcPr anchor="ctr" marL="36576" marR="36576" marT="27432" marB="27432">
                    <a:solidFill>
                      <a:srgbClr val="142C52"/>
                    </a:solidFill>
                  </a:tcPr>
                </a:tc>
                <a:tc>
                  <a:txBody>
                    <a:bodyPr wrap="square"/>
                    <a:lstStyle/>
                    <a:p>
                      <a:pPr algn="l"/>
                      <a:r>
                        <a:rPr sz="610" b="1">
                          <a:solidFill>
                            <a:srgbClr val="FFFFFF"/>
                          </a:solidFill>
                          <a:latin typeface="Arial"/>
                        </a:rPr>
                        <a:t>Preliminary read for Aurora</a:t>
                      </a:r>
                    </a:p>
                  </a:txBody>
                  <a:tcPr anchor="ctr" marL="36576" marR="36576" marT="27432" marB="27432">
                    <a:solidFill>
                      <a:srgbClr val="142C52"/>
                    </a:solidFill>
                  </a:tcPr>
                </a:tc>
              </a:tr>
              <a:tr h="646611">
                <a:tc>
                  <a:txBody>
                    <a:bodyPr wrap="square"/>
                    <a:lstStyle/>
                    <a:p>
                      <a:pPr algn="l"/>
                      <a:r>
                        <a:rPr sz="610" b="0">
                          <a:solidFill>
                            <a:srgbClr val="404C61"/>
                          </a:solidFill>
                          <a:latin typeface="Arial"/>
                        </a:rPr>
                        <a:t>Cal-Maine Foods</a:t>
                      </a:r>
                    </a:p>
                  </a:txBody>
                  <a:tcPr anchor="ctr" marL="36576" marR="36576" marT="27432" marB="27432"/>
                </a:tc>
                <a:tc>
                  <a:txBody>
                    <a:bodyPr wrap="square"/>
                    <a:lstStyle/>
                    <a:p>
                      <a:pPr algn="l"/>
                      <a:r>
                        <a:rPr sz="610" b="0">
                          <a:solidFill>
                            <a:srgbClr val="404C61"/>
                          </a:solidFill>
                          <a:latin typeface="Arial"/>
                        </a:rPr>
                        <a:t>9-11x mid-cycle EBITDA</a:t>
                      </a:r>
                    </a:p>
                  </a:txBody>
                  <a:tcPr anchor="ctr" marL="36576" marR="36576" marT="27432" marB="27432"/>
                </a:tc>
                <a:tc>
                  <a:txBody>
                    <a:bodyPr wrap="square"/>
                    <a:lstStyle/>
                    <a:p>
                      <a:pPr algn="l"/>
                      <a:r>
                        <a:rPr sz="610" b="0">
                          <a:solidFill>
                            <a:srgbClr val="404C61"/>
                          </a:solidFill>
                          <a:latin typeface="Arial"/>
                        </a:rPr>
                        <a:t>&gt;50x Aurora scale; US listed liquidity; recent US HPAI cycle; pure-play but different geography. Apply 35-45% scale haircut plus 20-25% private discount.</a:t>
                      </a:r>
                    </a:p>
                  </a:txBody>
                  <a:tcPr anchor="ctr" marL="36576" marR="36576" marT="27432" marB="27432"/>
                </a:tc>
                <a:tc>
                  <a:txBody>
                    <a:bodyPr wrap="square"/>
                    <a:lstStyle/>
                    <a:p>
                      <a:pPr algn="l"/>
                      <a:r>
                        <a:rPr sz="610" b="0">
                          <a:solidFill>
                            <a:srgbClr val="404C61"/>
                          </a:solidFill>
                          <a:latin typeface="Arial"/>
                        </a:rPr>
                        <a:t>Illustrative public-comp chain lands ~4-6x before risk-specific adjustments. Useful as ceiling / context, not primary anchor.</a:t>
                      </a:r>
                    </a:p>
                  </a:txBody>
                  <a:tcPr anchor="ctr" marL="36576" marR="36576" marT="27432" marB="27432"/>
                </a:tc>
              </a:tr>
              <a:tr h="646611">
                <a:tc>
                  <a:txBody>
                    <a:bodyPr wrap="square"/>
                    <a:lstStyle/>
                    <a:p>
                      <a:pPr algn="l"/>
                      <a:r>
                        <a:rPr sz="610" b="0">
                          <a:solidFill>
                            <a:srgbClr val="404C61"/>
                          </a:solidFill>
                          <a:latin typeface="Arial"/>
                        </a:rPr>
                        <a:t>Inghams Group</a:t>
                      </a:r>
                    </a:p>
                  </a:txBody>
                  <a:tcPr anchor="ctr" marL="36576" marR="36576" marT="27432" marB="27432">
                    <a:solidFill>
                      <a:srgbClr val="EAEEF5"/>
                    </a:solidFill>
                  </a:tcPr>
                </a:tc>
                <a:tc>
                  <a:txBody>
                    <a:bodyPr wrap="square"/>
                    <a:lstStyle/>
                    <a:p>
                      <a:pPr algn="l"/>
                      <a:r>
                        <a:rPr sz="610" b="0">
                          <a:solidFill>
                            <a:srgbClr val="404C61"/>
                          </a:solidFill>
                          <a:latin typeface="Arial"/>
                        </a:rPr>
                        <a:t>8-9x EBITDA</a:t>
                      </a:r>
                    </a:p>
                  </a:txBody>
                  <a:tcPr anchor="ctr" marL="36576" marR="36576" marT="27432" marB="27432">
                    <a:solidFill>
                      <a:srgbClr val="EAEEF5"/>
                    </a:solidFill>
                  </a:tcPr>
                </a:tc>
                <a:tc>
                  <a:txBody>
                    <a:bodyPr wrap="square"/>
                    <a:lstStyle/>
                    <a:p>
                      <a:pPr algn="l"/>
                      <a:r>
                        <a:rPr sz="610" b="0">
                          <a:solidFill>
                            <a:srgbClr val="404C61"/>
                          </a:solidFill>
                          <a:latin typeface="Arial"/>
                        </a:rPr>
                        <a:t>AU/NZ broiler, not layer; product mix and working-capital cycle differ. Apply product-mix and scale haircut.</a:t>
                      </a:r>
                    </a:p>
                  </a:txBody>
                  <a:tcPr anchor="ctr" marL="36576" marR="36576" marT="27432" marB="27432">
                    <a:solidFill>
                      <a:srgbClr val="EAEEF5"/>
                    </a:solidFill>
                  </a:tcPr>
                </a:tc>
                <a:tc>
                  <a:txBody>
                    <a:bodyPr wrap="square"/>
                    <a:lstStyle/>
                    <a:p>
                      <a:pPr algn="l"/>
                      <a:r>
                        <a:rPr sz="610" b="0">
                          <a:solidFill>
                            <a:srgbClr val="404C61"/>
                          </a:solidFill>
                          <a:latin typeface="Arial"/>
                        </a:rPr>
                        <a:t>Adjacency only. Do not import broiler economics into layer underwriting.</a:t>
                      </a:r>
                    </a:p>
                  </a:txBody>
                  <a:tcPr anchor="ctr" marL="36576" marR="36576" marT="27432" marB="27432">
                    <a:solidFill>
                      <a:srgbClr val="EAEEF5"/>
                    </a:solidFill>
                  </a:tcPr>
                </a:tc>
              </a:tr>
              <a:tr h="646611">
                <a:tc>
                  <a:txBody>
                    <a:bodyPr wrap="square"/>
                    <a:lstStyle/>
                    <a:p>
                      <a:pPr algn="l"/>
                      <a:r>
                        <a:rPr sz="610" b="0">
                          <a:solidFill>
                            <a:srgbClr val="404C61"/>
                          </a:solidFill>
                          <a:latin typeface="Arial"/>
                        </a:rPr>
                        <a:t>PEP - Mainland 2025</a:t>
                      </a:r>
                    </a:p>
                  </a:txBody>
                  <a:tcPr anchor="ctr" marL="36576" marR="36576" marT="27432" marB="27432"/>
                </a:tc>
                <a:tc>
                  <a:txBody>
                    <a:bodyPr wrap="square"/>
                    <a:lstStyle/>
                    <a:p>
                      <a:pPr algn="l"/>
                      <a:r>
                        <a:rPr sz="610" b="0">
                          <a:solidFill>
                            <a:srgbClr val="404C61"/>
                          </a:solidFill>
                          <a:latin typeface="Arial"/>
                        </a:rPr>
                        <a:t>7.0-7.5x EBITDA</a:t>
                      </a:r>
                    </a:p>
                  </a:txBody>
                  <a:tcPr anchor="ctr" marL="36576" marR="36576" marT="27432" marB="27432"/>
                </a:tc>
                <a:tc>
                  <a:txBody>
                    <a:bodyPr wrap="square"/>
                    <a:lstStyle/>
                    <a:p>
                      <a:pPr algn="l"/>
                      <a:r>
                        <a:rPr sz="610" b="0">
                          <a:solidFill>
                            <a:srgbClr val="404C61"/>
                          </a:solidFill>
                          <a:latin typeface="Arial"/>
                        </a:rPr>
                        <a:t>Most direct in-NZ platform precedent, but Mainland is full-stack #1 with feed, breeder, brands and category captaincy.</a:t>
                      </a:r>
                    </a:p>
                  </a:txBody>
                  <a:tcPr anchor="ctr" marL="36576" marR="36576" marT="27432" marB="27432"/>
                </a:tc>
                <a:tc>
                  <a:txBody>
                    <a:bodyPr wrap="square"/>
                    <a:lstStyle/>
                    <a:p>
                      <a:pPr algn="l"/>
                      <a:r>
                        <a:rPr sz="610" b="0">
                          <a:solidFill>
                            <a:srgbClr val="404C61"/>
                          </a:solidFill>
                          <a:latin typeface="Arial"/>
                        </a:rPr>
                        <a:t>Aurora lacks the full stack and has higher colony / PL exposure, so a premium to Mainland requires clear transition proof and buyer-owned uplift.</a:t>
                      </a:r>
                    </a:p>
                  </a:txBody>
                  <a:tcPr anchor="ctr" marL="36576" marR="36576" marT="27432" marB="27432"/>
                </a:tc>
              </a:tr>
              <a:tr h="646611">
                <a:tc>
                  <a:txBody>
                    <a:bodyPr wrap="square"/>
                    <a:lstStyle/>
                    <a:p>
                      <a:pPr algn="l"/>
                      <a:r>
                        <a:rPr sz="610" b="0">
                          <a:solidFill>
                            <a:srgbClr val="404C61"/>
                          </a:solidFill>
                          <a:latin typeface="Arial"/>
                        </a:rPr>
                        <a:t>Navis - Mainland 2017</a:t>
                      </a:r>
                    </a:p>
                  </a:txBody>
                  <a:tcPr anchor="ctr" marL="36576" marR="36576" marT="27432" marB="27432">
                    <a:solidFill>
                      <a:srgbClr val="EAEEF5"/>
                    </a:solidFill>
                  </a:tcPr>
                </a:tc>
                <a:tc>
                  <a:txBody>
                    <a:bodyPr wrap="square"/>
                    <a:lstStyle/>
                    <a:p>
                      <a:pPr algn="l"/>
                      <a:r>
                        <a:rPr sz="610" b="0">
                          <a:solidFill>
                            <a:srgbClr val="404C61"/>
                          </a:solidFill>
                          <a:latin typeface="Arial"/>
                        </a:rPr>
                        <a:t>~6.5x EBITDA</a:t>
                      </a:r>
                    </a:p>
                  </a:txBody>
                  <a:tcPr anchor="ctr" marL="36576" marR="36576" marT="27432" marB="27432">
                    <a:solidFill>
                      <a:srgbClr val="EAEEF5"/>
                    </a:solidFill>
                  </a:tcPr>
                </a:tc>
                <a:tc>
                  <a:txBody>
                    <a:bodyPr wrap="square"/>
                    <a:lstStyle/>
                    <a:p>
                      <a:pPr algn="l"/>
                      <a:r>
                        <a:rPr sz="610" b="0">
                          <a:solidFill>
                            <a:srgbClr val="404C61"/>
                          </a:solidFill>
                          <a:latin typeface="Arial"/>
                        </a:rPr>
                        <a:t>Prior-cycle platform precedent, same sector.</a:t>
                      </a:r>
                    </a:p>
                  </a:txBody>
                  <a:tcPr anchor="ctr" marL="36576" marR="36576" marT="27432" marB="27432">
                    <a:solidFill>
                      <a:srgbClr val="EAEEF5"/>
                    </a:solidFill>
                  </a:tcPr>
                </a:tc>
                <a:tc>
                  <a:txBody>
                    <a:bodyPr wrap="square"/>
                    <a:lstStyle/>
                    <a:p>
                      <a:pPr algn="l"/>
                      <a:r>
                        <a:rPr sz="610" b="0">
                          <a:solidFill>
                            <a:srgbClr val="404C61"/>
                          </a:solidFill>
                          <a:latin typeface="Arial"/>
                        </a:rPr>
                        <a:t>Supports mid-single to high-single digit direct-sector anchor.</a:t>
                      </a:r>
                    </a:p>
                  </a:txBody>
                  <a:tcPr anchor="ctr" marL="36576" marR="36576" marT="27432" marB="27432">
                    <a:solidFill>
                      <a:srgbClr val="EAEEF5"/>
                    </a:solidFill>
                  </a:tcPr>
                </a:tc>
              </a:tr>
              <a:tr h="646611">
                <a:tc>
                  <a:txBody>
                    <a:bodyPr wrap="square"/>
                    <a:lstStyle/>
                    <a:p>
                      <a:pPr algn="l"/>
                      <a:r>
                        <a:rPr sz="610" b="0">
                          <a:solidFill>
                            <a:srgbClr val="404C61"/>
                          </a:solidFill>
                          <a:latin typeface="Arial"/>
                        </a:rPr>
                        <a:t>Better Eggs / Smith 2023</a:t>
                      </a:r>
                    </a:p>
                  </a:txBody>
                  <a:tcPr anchor="ctr" marL="36576" marR="36576" marT="27432" marB="27432"/>
                </a:tc>
                <a:tc>
                  <a:txBody>
                    <a:bodyPr wrap="square"/>
                    <a:lstStyle/>
                    <a:p>
                      <a:pPr algn="l"/>
                      <a:r>
                        <a:rPr sz="610" b="0">
                          <a:solidFill>
                            <a:srgbClr val="404C61"/>
                          </a:solidFill>
                          <a:latin typeface="Arial"/>
                        </a:rPr>
                        <a:t>5-6x EBITDA</a:t>
                      </a:r>
                    </a:p>
                  </a:txBody>
                  <a:tcPr anchor="ctr" marL="36576" marR="36576" marT="27432" marB="27432"/>
                </a:tc>
                <a:tc>
                  <a:txBody>
                    <a:bodyPr wrap="square"/>
                    <a:lstStyle/>
                    <a:p>
                      <a:pPr algn="l"/>
                      <a:r>
                        <a:rPr sz="610" b="0">
                          <a:solidFill>
                            <a:srgbClr val="404C61"/>
                          </a:solidFill>
                          <a:latin typeface="Arial"/>
                        </a:rPr>
                        <a:t>Sub-scale specialty tuck-in.</a:t>
                      </a:r>
                    </a:p>
                  </a:txBody>
                  <a:tcPr anchor="ctr" marL="36576" marR="36576" marT="27432" marB="27432"/>
                </a:tc>
                <a:tc>
                  <a:txBody>
                    <a:bodyPr wrap="square"/>
                    <a:lstStyle/>
                    <a:p>
                      <a:pPr algn="l"/>
                      <a:r>
                        <a:rPr sz="610" b="0">
                          <a:solidFill>
                            <a:srgbClr val="404C61"/>
                          </a:solidFill>
                          <a:latin typeface="Arial"/>
                        </a:rPr>
                        <a:t>Relevant for roll-up optionality and specialty cohort pricing.</a:t>
                      </a:r>
                    </a:p>
                  </a:txBody>
                  <a:tcPr anchor="ctr" marL="36576" marR="36576" marT="27432" marB="27432"/>
                </a:tc>
              </a:tr>
              <a:tr h="646614">
                <a:tc>
                  <a:txBody>
                    <a:bodyPr wrap="square"/>
                    <a:lstStyle/>
                    <a:p>
                      <a:pPr algn="l"/>
                      <a:r>
                        <a:rPr sz="610" b="0">
                          <a:solidFill>
                            <a:srgbClr val="404C61"/>
                          </a:solidFill>
                          <a:latin typeface="Arial"/>
                        </a:rPr>
                        <a:t>Seller ask</a:t>
                      </a:r>
                    </a:p>
                  </a:txBody>
                  <a:tcPr anchor="ctr" marL="36576" marR="36576" marT="27432" marB="27432">
                    <a:solidFill>
                      <a:srgbClr val="EAEEF5"/>
                    </a:solidFill>
                  </a:tcPr>
                </a:tc>
                <a:tc>
                  <a:txBody>
                    <a:bodyPr wrap="square"/>
                    <a:lstStyle/>
                    <a:p>
                      <a:pPr algn="l"/>
                      <a:r>
                        <a:rPr sz="610" b="0">
                          <a:solidFill>
                            <a:srgbClr val="404C61"/>
                          </a:solidFill>
                          <a:latin typeface="Arial"/>
                        </a:rPr>
                        <a:t>12-14x FY24 Adj. EBITDA</a:t>
                      </a:r>
                    </a:p>
                  </a:txBody>
                  <a:tcPr anchor="ctr" marL="36576" marR="36576" marT="27432" marB="27432">
                    <a:solidFill>
                      <a:srgbClr val="EAEEF5"/>
                    </a:solidFill>
                  </a:tcPr>
                </a:tc>
                <a:tc>
                  <a:txBody>
                    <a:bodyPr wrap="square"/>
                    <a:lstStyle/>
                    <a:p>
                      <a:pPr algn="l"/>
                      <a:r>
                        <a:rPr sz="610" b="0">
                          <a:solidFill>
                            <a:srgbClr val="404C61"/>
                          </a:solidFill>
                          <a:latin typeface="Arial"/>
                        </a:rPr>
                        <a:t>Uses unvalidated NZ$12.6M adjusted EBITDA; assumes clean 2027 conversion and durable 30%+ free-range premium.</a:t>
                      </a:r>
                    </a:p>
                  </a:txBody>
                  <a:tcPr anchor="ctr" marL="36576" marR="36576" marT="27432" marB="27432">
                    <a:solidFill>
                      <a:srgbClr val="EAEEF5"/>
                    </a:solidFill>
                  </a:tcPr>
                </a:tc>
                <a:tc>
                  <a:txBody>
                    <a:bodyPr wrap="square"/>
                    <a:lstStyle/>
                    <a:p>
                      <a:pPr algn="l"/>
                      <a:r>
                        <a:rPr sz="610" b="0">
                          <a:solidFill>
                            <a:srgbClr val="404C61"/>
                          </a:solidFill>
                          <a:latin typeface="Arial"/>
                        </a:rPr>
                        <a:t>Negotiation gap is visible versus adjusted public comps and direct NZ precedents.</a:t>
                      </a:r>
                    </a:p>
                  </a:txBody>
                  <a:tcPr anchor="ctr" marL="36576" marR="36576" marT="27432" marB="27432">
                    <a:solidFill>
                      <a:srgbClr val="EAEEF5"/>
                    </a:solidFill>
                  </a:tcPr>
                </a:tc>
              </a:tr>
            </a:tbl>
          </a:graphicData>
        </a:graphic>
      </p:graphicFrame>
      <p:sp>
        <p:nvSpPr>
          <p:cNvPr id="7" name="Rounded Rectangle 6"/>
          <p:cNvSpPr/>
          <p:nvPr/>
        </p:nvSpPr>
        <p:spPr>
          <a:xfrm>
            <a:off x="594360" y="5852160"/>
            <a:ext cx="11018520" cy="384048"/>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80" b="1">
                <a:solidFill>
                  <a:srgbClr val="FFFFFF"/>
                </a:solidFill>
                <a:latin typeface="Arial"/>
              </a:rPr>
              <a:t>Valuation guardrail, not recommendation</a:t>
            </a:r>
          </a:p>
          <a:p>
            <a:pPr>
              <a:spcBef>
                <a:spcPts val="300"/>
              </a:spcBef>
            </a:pPr>
            <a:r>
              <a:rPr sz="720">
                <a:solidFill>
                  <a:srgbClr val="EAEEF5"/>
                </a:solidFill>
                <a:latin typeface="Arial"/>
              </a:rPr>
              <a:t>Internal screening and expert interviews point to 8-10x reported FY24 EBITDA as the practical pre-LOI guardrail if the colony-risk haircut is retained; Calthorpe upper case with visible cost-out was NZ$100-115M EV. IC should treat this as a diligence anchor, not a bid recommendation.</a:t>
            </a:r>
          </a:p>
        </p:txBody>
      </p:sp>
      <p:sp>
        <p:nvSpPr>
          <p:cNvPr id="8" name="Rectangle 7"/>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Hartley Pearce competitor overview; Calthorpe Parts 3 and 6; Halberd analytical standards; Aurora IM draft; Cal-Maine 10-K / public deal context.</a:t>
            </a:r>
          </a:p>
        </p:txBody>
      </p:sp>
      <p:sp>
        <p:nvSpPr>
          <p:cNvPr id="10" name="TextBox 9"/>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1" name="TextBox 10"/>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7</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4. CONSUMER-DEMAND CONTEXT</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Consumer context - egg category tailwind does not protect the commodity free-range premium</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143000"/>
            <a:ext cx="5303520" cy="228600"/>
          </a:xfrm>
          <a:prstGeom prst="rect">
            <a:avLst/>
          </a:prstGeom>
          <a:noFill/>
        </p:spPr>
        <p:txBody>
          <a:bodyPr wrap="square" lIns="27432" rIns="27432" tIns="18288" bIns="18288">
            <a:spAutoFit/>
          </a:bodyPr>
          <a:lstStyle/>
          <a:p>
            <a:pPr algn="l"/>
            <a:r>
              <a:rPr sz="830" b="1" i="0">
                <a:solidFill>
                  <a:srgbClr val="142C52"/>
                </a:solidFill>
                <a:latin typeface="Arial"/>
              </a:rPr>
              <a:t>CATEGORY-LEVEL DEMAND SUPPORTS</a:t>
            </a:r>
          </a:p>
        </p:txBody>
      </p:sp>
      <p:sp>
        <p:nvSpPr>
          <p:cNvPr id="7" name="Rectangle 6"/>
          <p:cNvSpPr/>
          <p:nvPr/>
        </p:nvSpPr>
        <p:spPr>
          <a:xfrm>
            <a:off x="594360" y="1399032"/>
            <a:ext cx="530352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40080" y="1481328"/>
            <a:ext cx="5166360" cy="1783080"/>
          </a:xfrm>
          <a:prstGeom prst="rect">
            <a:avLst/>
          </a:prstGeom>
          <a:noFill/>
        </p:spPr>
        <p:txBody>
          <a:bodyPr wrap="square" lIns="18288" rIns="18288" tIns="0" bIns="0">
            <a:spAutoFit/>
          </a:bodyPr>
          <a:lstStyle/>
          <a:p>
            <a:pPr>
              <a:spcAft>
                <a:spcPts val="100"/>
              </a:spcAft>
            </a:pPr>
            <a:r>
              <a:rPr sz="800">
                <a:solidFill>
                  <a:srgbClr val="404C61"/>
                </a:solidFill>
                <a:latin typeface="Arial"/>
              </a:rPr>
              <a:t>• Dietary mix is a net tailwind: flexitarians are 21.4% of adults and consume 242 eggs/adult/year vs 224 for traditional omnivores; vegetarians consume 263.</a:t>
            </a:r>
          </a:p>
          <a:p>
            <a:pPr>
              <a:spcAft>
                <a:spcPts val="100"/>
              </a:spcAft>
            </a:pPr>
            <a:r>
              <a:rPr sz="800">
                <a:solidFill>
                  <a:srgbClr val="404C61"/>
                </a:solidFill>
                <a:latin typeface="Arial"/>
              </a:rPr>
              <a:t>• Demographic-cuisine mix adds support: Asian-NZ cohort consumes 268 eggs/year, +17% vs national average, and is projected to rise from ~17% to ~22-24% of adults by 2038.</a:t>
            </a:r>
          </a:p>
          <a:p>
            <a:pPr>
              <a:spcAft>
                <a:spcPts val="100"/>
              </a:spcAft>
            </a:pPr>
            <a:r>
              <a:rPr sz="800">
                <a:solidFill>
                  <a:srgbClr val="404C61"/>
                </a:solidFill>
                <a:latin typeface="Arial"/>
              </a:rPr>
              <a:t>• Purchase drivers have shifted toward category tailwinds: NZ-made moved from rank 5 to 2, high-protein from rank 8 to 3, and heart-health from rank 11 to 8.</a:t>
            </a:r>
          </a:p>
        </p:txBody>
      </p:sp>
      <p:sp>
        <p:nvSpPr>
          <p:cNvPr id="9" name="Rounded Rectangle 8"/>
          <p:cNvSpPr/>
          <p:nvPr/>
        </p:nvSpPr>
        <p:spPr>
          <a:xfrm>
            <a:off x="713232" y="3401568"/>
            <a:ext cx="4983480" cy="530352"/>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19" b="1">
                <a:solidFill>
                  <a:srgbClr val="142C52"/>
                </a:solidFill>
                <a:latin typeface="Arial"/>
              </a:rPr>
              <a:t>Forecast implication</a:t>
            </a:r>
          </a:p>
          <a:p>
            <a:pPr>
              <a:spcBef>
                <a:spcPts val="300"/>
              </a:spcBef>
            </a:pPr>
            <a:r>
              <a:rPr sz="780">
                <a:solidFill>
                  <a:srgbClr val="404C61"/>
                </a:solidFill>
                <a:latin typeface="Arial"/>
              </a:rPr>
              <a:t>Net per-capita drift of +0.6-0.8% pa on top of NZ population growth is defensible, but not a 5-7% annual Aurora volume growth proof point by itself.</a:t>
            </a:r>
          </a:p>
        </p:txBody>
      </p:sp>
      <p:pic>
        <p:nvPicPr>
          <p:cNvPr id="10" name="Picture 9" descr="consumer_trade.png"/>
          <p:cNvPicPr>
            <a:picLocks noChangeAspect="1"/>
          </p:cNvPicPr>
          <p:nvPr/>
        </p:nvPicPr>
        <p:blipFill>
          <a:blip r:embed="rId2"/>
          <a:stretch>
            <a:fillRect/>
          </a:stretch>
        </p:blipFill>
        <p:spPr>
          <a:xfrm>
            <a:off x="6272784" y="1097280"/>
            <a:ext cx="5120640" cy="2834640"/>
          </a:xfrm>
          <a:prstGeom prst="rect">
            <a:avLst/>
          </a:prstGeom>
        </p:spPr>
      </p:pic>
      <p:sp>
        <p:nvSpPr>
          <p:cNvPr id="11" name="TextBox 10"/>
          <p:cNvSpPr txBox="1"/>
          <p:nvPr/>
        </p:nvSpPr>
        <p:spPr>
          <a:xfrm>
            <a:off x="6355080" y="4096512"/>
            <a:ext cx="4983480" cy="228600"/>
          </a:xfrm>
          <a:prstGeom prst="rect">
            <a:avLst/>
          </a:prstGeom>
          <a:noFill/>
        </p:spPr>
        <p:txBody>
          <a:bodyPr wrap="square" lIns="27432" rIns="27432" tIns="18288" bIns="18288">
            <a:spAutoFit/>
          </a:bodyPr>
          <a:lstStyle/>
          <a:p>
            <a:pPr algn="l"/>
            <a:r>
              <a:rPr sz="830" b="1" i="0">
                <a:solidFill>
                  <a:srgbClr val="142C52"/>
                </a:solidFill>
                <a:latin typeface="Arial"/>
              </a:rPr>
              <a:t>RISK TO AURORA-SPECIFIC MIX</a:t>
            </a:r>
          </a:p>
        </p:txBody>
      </p:sp>
      <p:sp>
        <p:nvSpPr>
          <p:cNvPr id="12" name="Rectangle 11"/>
          <p:cNvSpPr/>
          <p:nvPr/>
        </p:nvSpPr>
        <p:spPr>
          <a:xfrm>
            <a:off x="6355080" y="4352544"/>
            <a:ext cx="498348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6382512" y="4443984"/>
            <a:ext cx="4983480" cy="1344168"/>
          </a:xfrm>
          <a:prstGeom prst="rect">
            <a:avLst/>
          </a:prstGeom>
          <a:noFill/>
        </p:spPr>
        <p:txBody>
          <a:bodyPr wrap="square" lIns="18288" rIns="18288" tIns="0" bIns="0">
            <a:spAutoFit/>
          </a:bodyPr>
          <a:lstStyle/>
          <a:p>
            <a:pPr>
              <a:spcAft>
                <a:spcPts val="100"/>
              </a:spcAft>
            </a:pPr>
            <a:r>
              <a:rPr sz="800">
                <a:solidFill>
                  <a:srgbClr val="404C61"/>
                </a:solidFill>
                <a:latin typeface="Arial"/>
              </a:rPr>
              <a:t>• ACII shows 67% stated free-range preference, but 21% of free-range buyers actually switch within 12 weeks of a NZ$30/week budget tightening.</a:t>
            </a:r>
          </a:p>
          <a:p>
            <a:pPr>
              <a:spcAft>
                <a:spcPts val="100"/>
              </a:spcAft>
            </a:pPr>
            <a:r>
              <a:rPr sz="800">
                <a:solidFill>
                  <a:srgbClr val="404C61"/>
                </a:solidFill>
                <a:latin typeface="Arial"/>
              </a:rPr>
              <a:t>• RetailIQ elasticity: commodity free-range is elastic at -1.34, while pasture-raised premium is less elastic at -0.56.</a:t>
            </a:r>
          </a:p>
          <a:p>
            <a:pPr>
              <a:spcAft>
                <a:spcPts val="100"/>
              </a:spcAft>
            </a:pPr>
            <a:r>
              <a:rPr sz="800">
                <a:solidFill>
                  <a:srgbClr val="404C61"/>
                </a:solidFill>
                <a:latin typeface="Arial"/>
              </a:rPr>
              <a:t>• Plant-based egg substitute share is &lt;1% today, but FY28-30 displacement sensitivity is 1.5-2.5% if major retailers range chilled plant-based SKUs.</a:t>
            </a:r>
          </a:p>
        </p:txBody>
      </p:sp>
      <p:sp>
        <p:nvSpPr>
          <p:cNvPr id="14" name="Rounded Rectangle 13"/>
          <p:cNvSpPr/>
          <p:nvPr/>
        </p:nvSpPr>
        <p:spPr>
          <a:xfrm>
            <a:off x="594360" y="4736592"/>
            <a:ext cx="5440680" cy="100584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Aurora read-through</a:t>
            </a:r>
          </a:p>
          <a:p>
            <a:pPr>
              <a:spcBef>
                <a:spcPts val="300"/>
              </a:spcBef>
            </a:pPr>
            <a:r>
              <a:rPr sz="810">
                <a:solidFill>
                  <a:srgbClr val="404C61"/>
                </a:solidFill>
                <a:latin typeface="Arial"/>
              </a:rPr>
              <a:t>Aurora is long commodity free-range and under-indexed in durable specialty tiers. Website references a pasture-raised line for 2027, while expert sources describe no meaningful current pasture-raised or omega-3 SKU. Confirm current SKU economics and launch pathway.</a:t>
            </a:r>
          </a:p>
        </p:txBody>
      </p:sp>
      <p:sp>
        <p:nvSpPr>
          <p:cNvPr id="15" name="Rectangle 14"/>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6" name="TextBox 15"/>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ACII Wave 11 Egg Addendum; Calthorpe Part 5; RetailIQ Q1 2026 scan data; Aurora website snapshot.</a:t>
            </a:r>
          </a:p>
        </p:txBody>
      </p:sp>
      <p:sp>
        <p:nvSpPr>
          <p:cNvPr id="17" name="TextBox 16"/>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8" name="TextBox 17"/>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8</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4. CONSUMER AND RETAILER TRANSITION DYNAMICS</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Phase 2 is both a share-capture opportunity and a hard shelf-access cliff</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097280"/>
            <a:ext cx="4983480" cy="228600"/>
          </a:xfrm>
          <a:prstGeom prst="rect">
            <a:avLst/>
          </a:prstGeom>
          <a:noFill/>
        </p:spPr>
        <p:txBody>
          <a:bodyPr wrap="square" lIns="27432" rIns="27432" tIns="18288" bIns="18288">
            <a:spAutoFit/>
          </a:bodyPr>
          <a:lstStyle/>
          <a:p>
            <a:pPr algn="l"/>
            <a:r>
              <a:rPr sz="830" b="1" i="0">
                <a:solidFill>
                  <a:srgbClr val="142C52"/>
                </a:solidFill>
                <a:latin typeface="Arial"/>
              </a:rPr>
              <a:t>RETAILER-DRIVEN DEADLINE</a:t>
            </a:r>
          </a:p>
        </p:txBody>
      </p:sp>
      <p:sp>
        <p:nvSpPr>
          <p:cNvPr id="7" name="Rectangle 6"/>
          <p:cNvSpPr/>
          <p:nvPr/>
        </p:nvSpPr>
        <p:spPr>
          <a:xfrm>
            <a:off x="594360" y="1353312"/>
            <a:ext cx="498348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Oval 7"/>
          <p:cNvSpPr/>
          <p:nvPr/>
        </p:nvSpPr>
        <p:spPr>
          <a:xfrm>
            <a:off x="594360" y="1508760"/>
            <a:ext cx="128016" cy="128016"/>
          </a:xfrm>
          <a:prstGeom prst="ellipse">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795528" y="1472184"/>
            <a:ext cx="777240" cy="201168"/>
          </a:xfrm>
          <a:prstGeom prst="rect">
            <a:avLst/>
          </a:prstGeom>
          <a:noFill/>
        </p:spPr>
        <p:txBody>
          <a:bodyPr wrap="square" lIns="27432" rIns="27432" tIns="18288" bIns="18288">
            <a:spAutoFit/>
          </a:bodyPr>
          <a:lstStyle/>
          <a:p>
            <a:pPr algn="l"/>
            <a:r>
              <a:rPr sz="740" b="1" i="0">
                <a:solidFill>
                  <a:srgbClr val="142C52"/>
                </a:solidFill>
                <a:latin typeface="Arial"/>
              </a:rPr>
              <a:t>End-2022</a:t>
            </a:r>
          </a:p>
        </p:txBody>
      </p:sp>
      <p:sp>
        <p:nvSpPr>
          <p:cNvPr id="10" name="TextBox 9"/>
          <p:cNvSpPr txBox="1"/>
          <p:nvPr/>
        </p:nvSpPr>
        <p:spPr>
          <a:xfrm>
            <a:off x="1554480" y="1463040"/>
            <a:ext cx="3977640" cy="228600"/>
          </a:xfrm>
          <a:prstGeom prst="rect">
            <a:avLst/>
          </a:prstGeom>
          <a:noFill/>
        </p:spPr>
        <p:txBody>
          <a:bodyPr wrap="square" lIns="27432" rIns="27432" tIns="18288" bIns="18288">
            <a:spAutoFit/>
          </a:bodyPr>
          <a:lstStyle/>
          <a:p>
            <a:pPr algn="l"/>
            <a:r>
              <a:rPr sz="740" b="0" i="0">
                <a:solidFill>
                  <a:srgbClr val="404C61"/>
                </a:solidFill>
                <a:latin typeface="Arial"/>
              </a:rPr>
              <a:t>Battery cages banned; colony remains legal</a:t>
            </a:r>
          </a:p>
        </p:txBody>
      </p:sp>
      <p:sp>
        <p:nvSpPr>
          <p:cNvPr id="11" name="Oval 10"/>
          <p:cNvSpPr/>
          <p:nvPr/>
        </p:nvSpPr>
        <p:spPr>
          <a:xfrm>
            <a:off x="594360" y="2011680"/>
            <a:ext cx="128016" cy="128016"/>
          </a:xfrm>
          <a:prstGeom prst="ellipse">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795528" y="1975104"/>
            <a:ext cx="777240" cy="201168"/>
          </a:xfrm>
          <a:prstGeom prst="rect">
            <a:avLst/>
          </a:prstGeom>
          <a:noFill/>
        </p:spPr>
        <p:txBody>
          <a:bodyPr wrap="square" lIns="27432" rIns="27432" tIns="18288" bIns="18288">
            <a:spAutoFit/>
          </a:bodyPr>
          <a:lstStyle/>
          <a:p>
            <a:pPr algn="l"/>
            <a:r>
              <a:rPr sz="740" b="1" i="0">
                <a:solidFill>
                  <a:srgbClr val="142C52"/>
                </a:solidFill>
                <a:latin typeface="Arial"/>
              </a:rPr>
              <a:t>2023</a:t>
            </a:r>
          </a:p>
        </p:txBody>
      </p:sp>
      <p:sp>
        <p:nvSpPr>
          <p:cNvPr id="13" name="TextBox 12"/>
          <p:cNvSpPr txBox="1"/>
          <p:nvPr/>
        </p:nvSpPr>
        <p:spPr>
          <a:xfrm>
            <a:off x="1554480" y="1965960"/>
            <a:ext cx="3977640" cy="228600"/>
          </a:xfrm>
          <a:prstGeom prst="rect">
            <a:avLst/>
          </a:prstGeom>
          <a:noFill/>
        </p:spPr>
        <p:txBody>
          <a:bodyPr wrap="square" lIns="27432" rIns="27432" tIns="18288" bIns="18288">
            <a:spAutoFit/>
          </a:bodyPr>
          <a:lstStyle/>
          <a:p>
            <a:pPr algn="l"/>
            <a:r>
              <a:rPr sz="740" b="0" i="0">
                <a:solidFill>
                  <a:srgbClr val="404C61"/>
                </a:solidFill>
                <a:latin typeface="Arial"/>
              </a:rPr>
              <a:t>Foodstuffs + Woolworths cage-free shelf pledges</a:t>
            </a:r>
          </a:p>
        </p:txBody>
      </p:sp>
      <p:sp>
        <p:nvSpPr>
          <p:cNvPr id="14" name="Oval 13"/>
          <p:cNvSpPr/>
          <p:nvPr/>
        </p:nvSpPr>
        <p:spPr>
          <a:xfrm>
            <a:off x="594360" y="2514600"/>
            <a:ext cx="128016" cy="128016"/>
          </a:xfrm>
          <a:prstGeom prst="ellipse">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5" name="TextBox 14"/>
          <p:cNvSpPr txBox="1"/>
          <p:nvPr/>
        </p:nvSpPr>
        <p:spPr>
          <a:xfrm>
            <a:off x="795528" y="2478024"/>
            <a:ext cx="777240" cy="201168"/>
          </a:xfrm>
          <a:prstGeom prst="rect">
            <a:avLst/>
          </a:prstGeom>
          <a:noFill/>
        </p:spPr>
        <p:txBody>
          <a:bodyPr wrap="square" lIns="27432" rIns="27432" tIns="18288" bIns="18288">
            <a:spAutoFit/>
          </a:bodyPr>
          <a:lstStyle/>
          <a:p>
            <a:pPr algn="l"/>
            <a:r>
              <a:rPr sz="740" b="1" i="0">
                <a:solidFill>
                  <a:srgbClr val="142C52"/>
                </a:solidFill>
                <a:latin typeface="Arial"/>
              </a:rPr>
              <a:t>FY26</a:t>
            </a:r>
          </a:p>
        </p:txBody>
      </p:sp>
      <p:sp>
        <p:nvSpPr>
          <p:cNvPr id="16" name="TextBox 15"/>
          <p:cNvSpPr txBox="1"/>
          <p:nvPr/>
        </p:nvSpPr>
        <p:spPr>
          <a:xfrm>
            <a:off x="1554480" y="2468880"/>
            <a:ext cx="3977640" cy="228600"/>
          </a:xfrm>
          <a:prstGeom prst="rect">
            <a:avLst/>
          </a:prstGeom>
          <a:noFill/>
        </p:spPr>
        <p:txBody>
          <a:bodyPr wrap="square" lIns="27432" rIns="27432" tIns="18288" bIns="18288">
            <a:spAutoFit/>
          </a:bodyPr>
          <a:lstStyle/>
          <a:p>
            <a:pPr algn="l"/>
            <a:r>
              <a:rPr sz="740" b="0" i="0">
                <a:solidFill>
                  <a:srgbClr val="404C61"/>
                </a:solidFill>
                <a:latin typeface="Arial"/>
              </a:rPr>
              <a:t>Aurora still ~40% colony, ~244k birds</a:t>
            </a:r>
          </a:p>
        </p:txBody>
      </p:sp>
      <p:sp>
        <p:nvSpPr>
          <p:cNvPr id="17" name="Oval 16"/>
          <p:cNvSpPr/>
          <p:nvPr/>
        </p:nvSpPr>
        <p:spPr>
          <a:xfrm>
            <a:off x="594360" y="3017520"/>
            <a:ext cx="128016" cy="128016"/>
          </a:xfrm>
          <a:prstGeom prst="ellipse">
            <a:avLst/>
          </a:prstGeom>
          <a:solidFill>
            <a:srgbClr val="B07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8" name="TextBox 17"/>
          <p:cNvSpPr txBox="1"/>
          <p:nvPr/>
        </p:nvSpPr>
        <p:spPr>
          <a:xfrm>
            <a:off x="795528" y="2980944"/>
            <a:ext cx="777240" cy="201168"/>
          </a:xfrm>
          <a:prstGeom prst="rect">
            <a:avLst/>
          </a:prstGeom>
          <a:noFill/>
        </p:spPr>
        <p:txBody>
          <a:bodyPr wrap="square" lIns="27432" rIns="27432" tIns="18288" bIns="18288">
            <a:spAutoFit/>
          </a:bodyPr>
          <a:lstStyle/>
          <a:p>
            <a:pPr algn="l"/>
            <a:r>
              <a:rPr sz="740" b="1" i="0">
                <a:solidFill>
                  <a:srgbClr val="142C52"/>
                </a:solidFill>
                <a:latin typeface="Arial"/>
              </a:rPr>
              <a:t>End-2027</a:t>
            </a:r>
          </a:p>
        </p:txBody>
      </p:sp>
      <p:sp>
        <p:nvSpPr>
          <p:cNvPr id="19" name="TextBox 18"/>
          <p:cNvSpPr txBox="1"/>
          <p:nvPr/>
        </p:nvSpPr>
        <p:spPr>
          <a:xfrm>
            <a:off x="1554480" y="2971800"/>
            <a:ext cx="3977640" cy="228600"/>
          </a:xfrm>
          <a:prstGeom prst="rect">
            <a:avLst/>
          </a:prstGeom>
          <a:noFill/>
        </p:spPr>
        <p:txBody>
          <a:bodyPr wrap="square" lIns="27432" rIns="27432" tIns="18288" bIns="18288">
            <a:spAutoFit/>
          </a:bodyPr>
          <a:lstStyle/>
          <a:p>
            <a:pPr algn="l"/>
            <a:r>
              <a:rPr sz="740" b="0" i="0">
                <a:solidFill>
                  <a:srgbClr val="404C61"/>
                </a:solidFill>
                <a:latin typeface="Arial"/>
              </a:rPr>
              <a:t>Major retail packaged shell eggs cage-free</a:t>
            </a:r>
          </a:p>
        </p:txBody>
      </p:sp>
      <p:sp>
        <p:nvSpPr>
          <p:cNvPr id="20" name="Oval 19"/>
          <p:cNvSpPr/>
          <p:nvPr/>
        </p:nvSpPr>
        <p:spPr>
          <a:xfrm>
            <a:off x="594360" y="3520440"/>
            <a:ext cx="128016" cy="128016"/>
          </a:xfrm>
          <a:prstGeom prst="ellipse">
            <a:avLst/>
          </a:prstGeom>
          <a:solidFill>
            <a:srgbClr val="B07A4E"/>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1" name="TextBox 20"/>
          <p:cNvSpPr txBox="1"/>
          <p:nvPr/>
        </p:nvSpPr>
        <p:spPr>
          <a:xfrm>
            <a:off x="795528" y="3483864"/>
            <a:ext cx="777240" cy="201168"/>
          </a:xfrm>
          <a:prstGeom prst="rect">
            <a:avLst/>
          </a:prstGeom>
          <a:noFill/>
        </p:spPr>
        <p:txBody>
          <a:bodyPr wrap="square" lIns="27432" rIns="27432" tIns="18288" bIns="18288">
            <a:spAutoFit/>
          </a:bodyPr>
          <a:lstStyle/>
          <a:p>
            <a:pPr algn="l"/>
            <a:r>
              <a:rPr sz="740" b="1" i="0">
                <a:solidFill>
                  <a:srgbClr val="142C52"/>
                </a:solidFill>
                <a:latin typeface="Arial"/>
              </a:rPr>
              <a:t>1 Jan 2028</a:t>
            </a:r>
          </a:p>
        </p:txBody>
      </p:sp>
      <p:sp>
        <p:nvSpPr>
          <p:cNvPr id="22" name="TextBox 21"/>
          <p:cNvSpPr txBox="1"/>
          <p:nvPr/>
        </p:nvSpPr>
        <p:spPr>
          <a:xfrm>
            <a:off x="1554480" y="3474720"/>
            <a:ext cx="3977640" cy="228600"/>
          </a:xfrm>
          <a:prstGeom prst="rect">
            <a:avLst/>
          </a:prstGeom>
          <a:noFill/>
        </p:spPr>
        <p:txBody>
          <a:bodyPr wrap="square" lIns="27432" rIns="27432" tIns="18288" bIns="18288">
            <a:spAutoFit/>
          </a:bodyPr>
          <a:lstStyle/>
          <a:p>
            <a:pPr algn="l"/>
            <a:r>
              <a:rPr sz="740" b="0" i="0">
                <a:solidFill>
                  <a:srgbClr val="404C61"/>
                </a:solidFill>
                <a:latin typeface="Arial"/>
              </a:rPr>
              <a:t>Colony range-loss risk if conversion slips</a:t>
            </a:r>
          </a:p>
        </p:txBody>
      </p:sp>
      <p:pic>
        <p:nvPicPr>
          <p:cNvPr id="23" name="Picture 22" descr="premium.png"/>
          <p:cNvPicPr>
            <a:picLocks noChangeAspect="1"/>
          </p:cNvPicPr>
          <p:nvPr/>
        </p:nvPicPr>
        <p:blipFill>
          <a:blip r:embed="rId2"/>
          <a:stretch>
            <a:fillRect/>
          </a:stretch>
        </p:blipFill>
        <p:spPr>
          <a:xfrm>
            <a:off x="6263640" y="987552"/>
            <a:ext cx="5138928" cy="2971800"/>
          </a:xfrm>
          <a:prstGeom prst="rect">
            <a:avLst/>
          </a:prstGeom>
        </p:spPr>
      </p:pic>
      <p:sp>
        <p:nvSpPr>
          <p:cNvPr id="24" name="TextBox 23"/>
          <p:cNvSpPr txBox="1"/>
          <p:nvPr/>
        </p:nvSpPr>
        <p:spPr>
          <a:xfrm>
            <a:off x="594360" y="4160520"/>
            <a:ext cx="5440680" cy="228600"/>
          </a:xfrm>
          <a:prstGeom prst="rect">
            <a:avLst/>
          </a:prstGeom>
          <a:noFill/>
        </p:spPr>
        <p:txBody>
          <a:bodyPr wrap="square" lIns="27432" rIns="27432" tIns="18288" bIns="18288">
            <a:spAutoFit/>
          </a:bodyPr>
          <a:lstStyle/>
          <a:p>
            <a:pPr algn="l"/>
            <a:r>
              <a:rPr sz="830" b="1" i="0">
                <a:solidFill>
                  <a:srgbClr val="142C52"/>
                </a:solidFill>
                <a:latin typeface="Arial"/>
              </a:rPr>
              <a:t>AURORA CONVERSION MATH</a:t>
            </a:r>
          </a:p>
        </p:txBody>
      </p:sp>
      <p:sp>
        <p:nvSpPr>
          <p:cNvPr id="25" name="Rectangle 24"/>
          <p:cNvSpPr/>
          <p:nvPr/>
        </p:nvSpPr>
        <p:spPr>
          <a:xfrm>
            <a:off x="594360" y="4416552"/>
            <a:ext cx="544068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26" name="TextBox 25"/>
          <p:cNvSpPr txBox="1"/>
          <p:nvPr/>
        </p:nvSpPr>
        <p:spPr>
          <a:xfrm>
            <a:off x="640080" y="4480560"/>
            <a:ext cx="5303520" cy="1252728"/>
          </a:xfrm>
          <a:prstGeom prst="rect">
            <a:avLst/>
          </a:prstGeom>
          <a:noFill/>
        </p:spPr>
        <p:txBody>
          <a:bodyPr wrap="square" lIns="18288" rIns="18288" tIns="0" bIns="0">
            <a:spAutoFit/>
          </a:bodyPr>
          <a:lstStyle/>
          <a:p>
            <a:pPr>
              <a:spcAft>
                <a:spcPts val="100"/>
              </a:spcAft>
            </a:pPr>
            <a:r>
              <a:rPr sz="790">
                <a:solidFill>
                  <a:srgbClr val="404C61"/>
                </a:solidFill>
                <a:latin typeface="Arial"/>
              </a:rPr>
              <a:t>• Colony cohort: ~40% of 610k birds = ~244k birds, equivalent to ~70M eggs annualized.</a:t>
            </a:r>
          </a:p>
          <a:p>
            <a:pPr>
              <a:spcAft>
                <a:spcPts val="100"/>
              </a:spcAft>
            </a:pPr>
            <a:r>
              <a:rPr sz="790">
                <a:solidFill>
                  <a:srgbClr val="404C61"/>
                </a:solidFill>
                <a:latin typeface="Arial"/>
              </a:rPr>
              <a:t>• Sell-side capex: NZ$8-10M. Expert / sector range: NZ$45-65 per bird, or NZ$11-16M for Aurora.</a:t>
            </a:r>
          </a:p>
          <a:p>
            <a:pPr>
              <a:spcAft>
                <a:spcPts val="100"/>
              </a:spcAft>
            </a:pPr>
            <a:r>
              <a:rPr sz="790">
                <a:solidFill>
                  <a:srgbClr val="404C61"/>
                </a:solidFill>
                <a:latin typeface="Arial"/>
              </a:rPr>
              <a:t>• End-to-end timeline: 4-12 months consents, 14-18 months build, 6-9 months DOC lead time; equipment lead time 9-14 months.</a:t>
            </a:r>
          </a:p>
          <a:p>
            <a:pPr>
              <a:spcAft>
                <a:spcPts val="100"/>
              </a:spcAft>
            </a:pPr>
            <a:r>
              <a:rPr sz="790">
                <a:solidFill>
                  <a:srgbClr val="404C61"/>
                </a:solidFill>
                <a:latin typeface="Arial"/>
              </a:rPr>
              <a:t>• If colony volume is stranded for 12 months, expert rough math is ~NZ$14M revenue hit and ~NZ$3-4M EBITDA hit.</a:t>
            </a:r>
          </a:p>
        </p:txBody>
      </p:sp>
      <p:sp>
        <p:nvSpPr>
          <p:cNvPr id="27" name="Rounded Rectangle 26"/>
          <p:cNvSpPr/>
          <p:nvPr/>
        </p:nvSpPr>
        <p:spPr>
          <a:xfrm>
            <a:off x="6355080" y="4206240"/>
            <a:ext cx="5029200" cy="1133856"/>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Why the premium compresses</a:t>
            </a:r>
          </a:p>
          <a:p>
            <a:pPr>
              <a:spcBef>
                <a:spcPts val="300"/>
              </a:spcBef>
            </a:pPr>
            <a:r>
              <a:rPr sz="800">
                <a:solidFill>
                  <a:srgbClr val="404C61"/>
                </a:solidFill>
                <a:latin typeface="Arial"/>
              </a:rPr>
              <a:t>The 2027 cage-free pledge drives colony capacity into barn because barn satisfies retailer policy at roughly one-third of free-range capex. As barn supply scales, free-range loses scarcity. Retail scan data already shows only ~16-18% shelf premium for one-dozen free-range vs barn in Q1 2026.</a:t>
            </a:r>
          </a:p>
        </p:txBody>
      </p:sp>
      <p:sp>
        <p:nvSpPr>
          <p:cNvPr id="28" name="Rounded Rectangle 27"/>
          <p:cNvSpPr/>
          <p:nvPr/>
        </p:nvSpPr>
        <p:spPr>
          <a:xfrm>
            <a:off x="6355080" y="5522976"/>
            <a:ext cx="5029200" cy="329184"/>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780" b="1">
                <a:solidFill>
                  <a:srgbClr val="B07A4E"/>
                </a:solidFill>
                <a:latin typeface="Arial"/>
              </a:rPr>
              <a:t>Confirmatory threshold</a:t>
            </a:r>
          </a:p>
          <a:p>
            <a:pPr>
              <a:spcBef>
                <a:spcPts val="300"/>
              </a:spcBef>
            </a:pPr>
            <a:r>
              <a:rPr sz="730">
                <a:solidFill>
                  <a:srgbClr val="404C61"/>
                </a:solidFill>
                <a:latin typeface="Arial"/>
              </a:rPr>
              <a:t>Evidence of consents, equipment order slots and DOC / pullet orders is deal-defining.</a:t>
            </a:r>
          </a:p>
        </p:txBody>
      </p:sp>
      <p:sp>
        <p:nvSpPr>
          <p:cNvPr id="29" name="Rectangle 28"/>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0" name="TextBox 29"/>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Retailer cage-free commitments summary; EPFNZ transcript; Calthorpe Parts 2 and 3; RetailIQ Q1 2026; Aurora IM draft.</a:t>
            </a:r>
          </a:p>
        </p:txBody>
      </p:sp>
      <p:sp>
        <p:nvSpPr>
          <p:cNvPr id="31" name="TextBox 30"/>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32" name="TextBox 31"/>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9</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5. TOP-LINE OPPORTUNITIES</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Top-line opportunities - highest-quality levers require specialty mix and branded share</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02920" y="1207008"/>
          <a:ext cx="11247120" cy="4919472"/>
        </p:xfrm>
        <a:graphic>
          <a:graphicData uri="http://schemas.openxmlformats.org/drawingml/2006/table">
            <a:tbl>
              <a:tblPr firstRow="1" bandRow="1">
                <a:tableStyleId>{5C22544A-7EE6-4342-B048-85BDC9FD1C3A}</a:tableStyleId>
              </a:tblPr>
              <a:tblGrid>
                <a:gridCol w="1417320"/>
                <a:gridCol w="3657600"/>
                <a:gridCol w="3108960"/>
                <a:gridCol w="3063240"/>
              </a:tblGrid>
              <a:tr h="983894">
                <a:tc>
                  <a:txBody>
                    <a:bodyPr wrap="square"/>
                    <a:lstStyle/>
                    <a:p>
                      <a:pPr algn="l"/>
                      <a:r>
                        <a:rPr sz="620" b="1">
                          <a:solidFill>
                            <a:srgbClr val="FFFFFF"/>
                          </a:solidFill>
                          <a:latin typeface="Arial"/>
                        </a:rPr>
                        <a:t>Lever</a:t>
                      </a:r>
                    </a:p>
                  </a:txBody>
                  <a:tcPr anchor="ctr" marL="36576" marR="36576" marT="27432" marB="27432">
                    <a:solidFill>
                      <a:srgbClr val="142C52"/>
                    </a:solidFill>
                  </a:tcPr>
                </a:tc>
                <a:tc>
                  <a:txBody>
                    <a:bodyPr wrap="square"/>
                    <a:lstStyle/>
                    <a:p>
                      <a:pPr algn="l"/>
                      <a:r>
                        <a:rPr sz="620" b="1">
                          <a:solidFill>
                            <a:srgbClr val="FFFFFF"/>
                          </a:solidFill>
                          <a:latin typeface="Arial"/>
                        </a:rPr>
                        <a:t>Evidence / rationale</a:t>
                      </a:r>
                    </a:p>
                  </a:txBody>
                  <a:tcPr anchor="ctr" marL="36576" marR="36576" marT="27432" marB="27432">
                    <a:solidFill>
                      <a:srgbClr val="142C52"/>
                    </a:solidFill>
                  </a:tcPr>
                </a:tc>
                <a:tc>
                  <a:txBody>
                    <a:bodyPr wrap="square"/>
                    <a:lstStyle/>
                    <a:p>
                      <a:pPr algn="l"/>
                      <a:r>
                        <a:rPr sz="620" b="1">
                          <a:solidFill>
                            <a:srgbClr val="FFFFFF"/>
                          </a:solidFill>
                          <a:latin typeface="Arial"/>
                        </a:rPr>
                        <a:t>Preliminary outside-in size</a:t>
                      </a:r>
                    </a:p>
                  </a:txBody>
                  <a:tcPr anchor="ctr" marL="36576" marR="36576" marT="27432" marB="27432">
                    <a:solidFill>
                      <a:srgbClr val="142C52"/>
                    </a:solidFill>
                  </a:tcPr>
                </a:tc>
                <a:tc>
                  <a:txBody>
                    <a:bodyPr wrap="square"/>
                    <a:lstStyle/>
                    <a:p>
                      <a:pPr algn="l"/>
                      <a:r>
                        <a:rPr sz="620" b="1">
                          <a:solidFill>
                            <a:srgbClr val="FFFFFF"/>
                          </a:solidFill>
                          <a:latin typeface="Arial"/>
                        </a:rPr>
                        <a:t>Confirmatory work</a:t>
                      </a:r>
                    </a:p>
                  </a:txBody>
                  <a:tcPr anchor="ctr" marL="36576" marR="36576" marT="27432" marB="27432">
                    <a:solidFill>
                      <a:srgbClr val="142C52"/>
                    </a:solidFill>
                  </a:tcPr>
                </a:tc>
              </a:tr>
              <a:tr h="983894">
                <a:tc>
                  <a:txBody>
                    <a:bodyPr wrap="square"/>
                    <a:lstStyle/>
                    <a:p>
                      <a:pPr algn="l"/>
                      <a:r>
                        <a:rPr sz="620" b="0">
                          <a:solidFill>
                            <a:srgbClr val="404C61"/>
                          </a:solidFill>
                          <a:latin typeface="Arial"/>
                        </a:rPr>
                        <a:t>Specialty premium tier extension</a:t>
                      </a:r>
                    </a:p>
                  </a:txBody>
                  <a:tcPr anchor="ctr" marL="36576" marR="36576" marT="27432" marB="27432"/>
                </a:tc>
                <a:tc>
                  <a:txBody>
                    <a:bodyPr wrap="square"/>
                    <a:lstStyle/>
                    <a:p>
                      <a:pPr algn="l"/>
                      <a:r>
                        <a:rPr sz="620" b="0">
                          <a:solidFill>
                            <a:srgbClr val="404C61"/>
                          </a:solidFill>
                          <a:latin typeface="Arial"/>
                        </a:rPr>
                        <a:t>ACII WTP vs barn: pasture +62%, omega-3 +44%, organic +78%; specialty actual switch only 4%. Aurora lacks meaningful current pasture / omega-3 SKU.</a:t>
                      </a:r>
                    </a:p>
                  </a:txBody>
                  <a:tcPr anchor="ctr" marL="36576" marR="36576" marT="27432" marB="27432"/>
                </a:tc>
                <a:tc>
                  <a:txBody>
                    <a:bodyPr wrap="square"/>
                    <a:lstStyle/>
                    <a:p>
                      <a:pPr algn="l"/>
                      <a:r>
                        <a:rPr sz="620" b="0">
                          <a:solidFill>
                            <a:srgbClr val="404C61"/>
                          </a:solidFill>
                          <a:latin typeface="Arial"/>
                        </a:rPr>
                        <a:t>If 5-8% of volume migrates to specialty with NZ$0.50-0.80/doz incremental EBITDA: ~NZ$0.3-0.8M annual EBITDA. SKU launch capex and retailer authorization not sized.</a:t>
                      </a:r>
                    </a:p>
                  </a:txBody>
                  <a:tcPr anchor="ctr" marL="36576" marR="36576" marT="27432" marB="27432"/>
                </a:tc>
                <a:tc>
                  <a:txBody>
                    <a:bodyPr wrap="square"/>
                    <a:lstStyle/>
                    <a:p>
                      <a:pPr algn="l"/>
                      <a:r>
                        <a:rPr sz="620" b="0">
                          <a:solidFill>
                            <a:srgbClr val="404C61"/>
                          </a:solidFill>
                          <a:latin typeface="Arial"/>
                        </a:rPr>
                        <a:t>Validate current SKU map, retailer interest, range-area constraints, capex and production yield.</a:t>
                      </a:r>
                    </a:p>
                  </a:txBody>
                  <a:tcPr anchor="ctr" marL="36576" marR="36576" marT="27432" marB="27432"/>
                </a:tc>
              </a:tr>
              <a:tr h="983894">
                <a:tc>
                  <a:txBody>
                    <a:bodyPr wrap="square"/>
                    <a:lstStyle/>
                    <a:p>
                      <a:pPr algn="l"/>
                      <a:r>
                        <a:rPr sz="620" b="0">
                          <a:solidFill>
                            <a:srgbClr val="404C61"/>
                          </a:solidFill>
                          <a:latin typeface="Arial"/>
                        </a:rPr>
                        <a:t>Branded mix uplift vs private label</a:t>
                      </a:r>
                    </a:p>
                  </a:txBody>
                  <a:tcPr anchor="ctr" marL="36576" marR="36576" marT="27432" marB="27432">
                    <a:solidFill>
                      <a:srgbClr val="EAEEF5"/>
                    </a:solidFill>
                  </a:tcPr>
                </a:tc>
                <a:tc>
                  <a:txBody>
                    <a:bodyPr wrap="square"/>
                    <a:lstStyle/>
                    <a:p>
                      <a:pPr algn="l"/>
                      <a:r>
                        <a:rPr sz="620" b="0">
                          <a:solidFill>
                            <a:srgbClr val="404C61"/>
                          </a:solidFill>
                          <a:latin typeface="Arial"/>
                        </a:rPr>
                        <a:t>PL gate prices 12-18% below branded and EBITDA/doz can be roughly half branded; Aurora retail volume ~50% PL.</a:t>
                      </a:r>
                    </a:p>
                  </a:txBody>
                  <a:tcPr anchor="ctr" marL="36576" marR="36576" marT="27432" marB="27432">
                    <a:solidFill>
                      <a:srgbClr val="EAEEF5"/>
                    </a:solidFill>
                  </a:tcPr>
                </a:tc>
                <a:tc>
                  <a:txBody>
                    <a:bodyPr wrap="square"/>
                    <a:lstStyle/>
                    <a:p>
                      <a:pPr algn="l"/>
                      <a:r>
                        <a:rPr sz="620" b="0">
                          <a:solidFill>
                            <a:srgbClr val="404C61"/>
                          </a:solidFill>
                          <a:latin typeface="Arial"/>
                        </a:rPr>
                        <a:t>5-10 pp shift of retail volume from PL to branded at NZ$0.25-0.40/doz incremental EBITDA: ~NZ$0.1-0.4M annual EBITDA.</a:t>
                      </a:r>
                    </a:p>
                  </a:txBody>
                  <a:tcPr anchor="ctr" marL="36576" marR="36576" marT="27432" marB="27432">
                    <a:solidFill>
                      <a:srgbClr val="EAEEF5"/>
                    </a:solidFill>
                  </a:tcPr>
                </a:tc>
                <a:tc>
                  <a:txBody>
                    <a:bodyPr wrap="square"/>
                    <a:lstStyle/>
                    <a:p>
                      <a:pPr algn="l"/>
                      <a:r>
                        <a:rPr sz="620" b="0">
                          <a:solidFill>
                            <a:srgbClr val="404C61"/>
                          </a:solidFill>
                          <a:latin typeface="Arial"/>
                        </a:rPr>
                        <a:t>Get brand / PL P&amp;L by retailer and tender calendar; test feasibility given Mainland category-captain role.</a:t>
                      </a:r>
                    </a:p>
                  </a:txBody>
                  <a:tcPr anchor="ctr" marL="36576" marR="36576" marT="27432" marB="27432">
                    <a:solidFill>
                      <a:srgbClr val="EAEEF5"/>
                    </a:solidFill>
                  </a:tcPr>
                </a:tc>
              </a:tr>
              <a:tr h="983894">
                <a:tc>
                  <a:txBody>
                    <a:bodyPr wrap="square"/>
                    <a:lstStyle/>
                    <a:p>
                      <a:pPr algn="l"/>
                      <a:r>
                        <a:rPr sz="620" b="0">
                          <a:solidFill>
                            <a:srgbClr val="404C61"/>
                          </a:solidFill>
                          <a:latin typeface="Arial"/>
                        </a:rPr>
                        <a:t>Share from long-tail exits</a:t>
                      </a:r>
                    </a:p>
                  </a:txBody>
                  <a:tcPr anchor="ctr" marL="36576" marR="36576" marT="27432" marB="27432"/>
                </a:tc>
                <a:tc>
                  <a:txBody>
                    <a:bodyPr wrap="square"/>
                    <a:lstStyle/>
                    <a:p>
                      <a:pPr algn="l"/>
                      <a:r>
                        <a:rPr sz="620" b="0">
                          <a:solidFill>
                            <a:srgbClr val="404C61"/>
                          </a:solidFill>
                          <a:latin typeface="Arial"/>
                        </a:rPr>
                        <a:t>Phase 2 capex likely forces 6-10 long-tail operators to exit or sell by FY28; Aurora can win if its conversion is on time.</a:t>
                      </a:r>
                    </a:p>
                  </a:txBody>
                  <a:tcPr anchor="ctr" marL="36576" marR="36576" marT="27432" marB="27432"/>
                </a:tc>
                <a:tc>
                  <a:txBody>
                    <a:bodyPr wrap="square"/>
                    <a:lstStyle/>
                    <a:p>
                      <a:pPr algn="l"/>
                      <a:r>
                        <a:rPr sz="620" b="0">
                          <a:solidFill>
                            <a:srgbClr val="404C61"/>
                          </a:solidFill>
                          <a:latin typeface="Arial"/>
                        </a:rPr>
                        <a:t>1-2 pp national volume share capture at ~0.9M dozen per pp and NZ$0.30-0.50 EBITDA/doz: ~NZ$0.3-0.9M annual EBITDA before required capacity.</a:t>
                      </a:r>
                    </a:p>
                  </a:txBody>
                  <a:tcPr anchor="ctr" marL="36576" marR="36576" marT="27432" marB="27432"/>
                </a:tc>
                <a:tc>
                  <a:txBody>
                    <a:bodyPr wrap="square"/>
                    <a:lstStyle/>
                    <a:p>
                      <a:pPr algn="l"/>
                      <a:r>
                        <a:rPr sz="620" b="0">
                          <a:solidFill>
                            <a:srgbClr val="404C61"/>
                          </a:solidFill>
                          <a:latin typeface="Arial"/>
                        </a:rPr>
                        <a:t>Confirm spare cage-free capacity, retailer allocation, incremental capex and working capital.</a:t>
                      </a:r>
                    </a:p>
                  </a:txBody>
                  <a:tcPr anchor="ctr" marL="36576" marR="36576" marT="27432" marB="27432"/>
                </a:tc>
              </a:tr>
              <a:tr h="983896">
                <a:tc>
                  <a:txBody>
                    <a:bodyPr wrap="square"/>
                    <a:lstStyle/>
                    <a:p>
                      <a:pPr algn="l"/>
                      <a:r>
                        <a:rPr sz="620" b="0">
                          <a:solidFill>
                            <a:srgbClr val="404C61"/>
                          </a:solidFill>
                          <a:latin typeface="Arial"/>
                        </a:rPr>
                        <a:t>Specialty / pasture roll-up</a:t>
                      </a:r>
                    </a:p>
                  </a:txBody>
                  <a:tcPr anchor="ctr" marL="36576" marR="36576" marT="27432" marB="27432">
                    <a:solidFill>
                      <a:srgbClr val="EAEEF5"/>
                    </a:solidFill>
                  </a:tcPr>
                </a:tc>
                <a:tc>
                  <a:txBody>
                    <a:bodyPr wrap="square"/>
                    <a:lstStyle/>
                    <a:p>
                      <a:pPr algn="l"/>
                      <a:r>
                        <a:rPr sz="620" b="0">
                          <a:solidFill>
                            <a:srgbClr val="404C61"/>
                          </a:solidFill>
                          <a:latin typeface="Arial"/>
                        </a:rPr>
                        <a:t>5-8 named specialty operators, 150-200k birds combined; typical 5-6x EBITDA, NZ$3-8M each; total NZ$30-50M programme.</a:t>
                      </a:r>
                    </a:p>
                  </a:txBody>
                  <a:tcPr anchor="ctr" marL="36576" marR="36576" marT="27432" marB="27432">
                    <a:solidFill>
                      <a:srgbClr val="EAEEF5"/>
                    </a:solidFill>
                  </a:tcPr>
                </a:tc>
                <a:tc>
                  <a:txBody>
                    <a:bodyPr wrap="square"/>
                    <a:lstStyle/>
                    <a:p>
                      <a:pPr algn="l"/>
                      <a:r>
                        <a:rPr sz="620" b="0">
                          <a:solidFill>
                            <a:srgbClr val="404C61"/>
                          </a:solidFill>
                          <a:latin typeface="Arial"/>
                        </a:rPr>
                        <a:t>Inorganic optionality, not base case. Synergies per Hartley Pearce framework: procurement 4-6% of opex; footprint 5-12% where geography supports.</a:t>
                      </a:r>
                    </a:p>
                  </a:txBody>
                  <a:tcPr anchor="ctr" marL="36576" marR="36576" marT="27432" marB="27432">
                    <a:solidFill>
                      <a:srgbClr val="EAEEF5"/>
                    </a:solidFill>
                  </a:tcPr>
                </a:tc>
                <a:tc>
                  <a:txBody>
                    <a:bodyPr wrap="square"/>
                    <a:lstStyle/>
                    <a:p>
                      <a:pPr algn="l"/>
                      <a:r>
                        <a:rPr sz="620" b="0">
                          <a:solidFill>
                            <a:srgbClr val="404C61"/>
                          </a:solidFill>
                          <a:latin typeface="Arial"/>
                        </a:rPr>
                        <a:t>Screen named targets, ownership willingness, animal-welfare credentials and integration risk.</a:t>
                      </a:r>
                    </a:p>
                  </a:txBody>
                  <a:tcPr anchor="ctr" marL="36576" marR="36576" marT="27432" marB="27432">
                    <a:solidFill>
                      <a:srgbClr val="EAEEF5"/>
                    </a:solidFill>
                  </a:tcPr>
                </a:tc>
              </a:tr>
            </a:tbl>
          </a:graphicData>
        </a:graphic>
      </p:graphicFrame>
      <p:sp>
        <p:nvSpPr>
          <p:cNvPr id="7" name="Rectangle 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ACII Wave 11 Addendum; Calthorpe Parts 3, 5 and 6; Hartley Pearce competitor overview; RetailIQ Q1 2026.</a:t>
            </a:r>
          </a:p>
        </p:txBody>
      </p:sp>
      <p:sp>
        <p:nvSpPr>
          <p:cNvPr id="9" name="TextBox 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0" name="TextBox 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6. BOTTOM-LINE OPPORTUNITIES</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Bottom-line opportunities - largest levers address the Mainland gap</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02920" y="1261872"/>
          <a:ext cx="11247120" cy="4498848"/>
        </p:xfrm>
        <a:graphic>
          <a:graphicData uri="http://schemas.openxmlformats.org/drawingml/2006/table">
            <a:tbl>
              <a:tblPr firstRow="1" bandRow="1">
                <a:tableStyleId>{5C22544A-7EE6-4342-B048-85BDC9FD1C3A}</a:tableStyleId>
              </a:tblPr>
              <a:tblGrid>
                <a:gridCol w="1371600"/>
                <a:gridCol w="2743200"/>
                <a:gridCol w="1828800"/>
                <a:gridCol w="2743200"/>
                <a:gridCol w="2560320"/>
              </a:tblGrid>
              <a:tr h="749808">
                <a:tc>
                  <a:txBody>
                    <a:bodyPr wrap="square"/>
                    <a:lstStyle/>
                    <a:p>
                      <a:pPr algn="l"/>
                      <a:r>
                        <a:rPr sz="555" b="1">
                          <a:solidFill>
                            <a:srgbClr val="FFFFFF"/>
                          </a:solidFill>
                          <a:latin typeface="Arial"/>
                        </a:rPr>
                        <a:t>Lever</a:t>
                      </a:r>
                    </a:p>
                  </a:txBody>
                  <a:tcPr anchor="ctr" marL="36576" marR="36576" marT="27432" marB="27432">
                    <a:solidFill>
                      <a:srgbClr val="142C52"/>
                    </a:solidFill>
                  </a:tcPr>
                </a:tc>
                <a:tc>
                  <a:txBody>
                    <a:bodyPr wrap="square"/>
                    <a:lstStyle/>
                    <a:p>
                      <a:pPr algn="l"/>
                      <a:r>
                        <a:rPr sz="555" b="1">
                          <a:solidFill>
                            <a:srgbClr val="FFFFFF"/>
                          </a:solidFill>
                          <a:latin typeface="Arial"/>
                        </a:rPr>
                        <a:t>Current gap</a:t>
                      </a:r>
                    </a:p>
                  </a:txBody>
                  <a:tcPr anchor="ctr" marL="36576" marR="36576" marT="27432" marB="27432">
                    <a:solidFill>
                      <a:srgbClr val="142C52"/>
                    </a:solidFill>
                  </a:tcPr>
                </a:tc>
                <a:tc>
                  <a:txBody>
                    <a:bodyPr wrap="square"/>
                    <a:lstStyle/>
                    <a:p>
                      <a:pPr algn="l"/>
                      <a:r>
                        <a:rPr sz="555" b="1">
                          <a:solidFill>
                            <a:srgbClr val="FFFFFF"/>
                          </a:solidFill>
                          <a:latin typeface="Arial"/>
                        </a:rPr>
                        <a:t>Capex / investment</a:t>
                      </a:r>
                    </a:p>
                  </a:txBody>
                  <a:tcPr anchor="ctr" marL="36576" marR="36576" marT="27432" marB="27432">
                    <a:solidFill>
                      <a:srgbClr val="142C52"/>
                    </a:solidFill>
                  </a:tcPr>
                </a:tc>
                <a:tc>
                  <a:txBody>
                    <a:bodyPr wrap="square"/>
                    <a:lstStyle/>
                    <a:p>
                      <a:pPr algn="l"/>
                      <a:r>
                        <a:rPr sz="555" b="1">
                          <a:solidFill>
                            <a:srgbClr val="FFFFFF"/>
                          </a:solidFill>
                          <a:latin typeface="Arial"/>
                        </a:rPr>
                        <a:t>Run-rate EBITDA / cash impact</a:t>
                      </a:r>
                    </a:p>
                  </a:txBody>
                  <a:tcPr anchor="ctr" marL="36576" marR="36576" marT="27432" marB="27432">
                    <a:solidFill>
                      <a:srgbClr val="142C52"/>
                    </a:solidFill>
                  </a:tcPr>
                </a:tc>
                <a:tc>
                  <a:txBody>
                    <a:bodyPr wrap="square"/>
                    <a:lstStyle/>
                    <a:p>
                      <a:pPr algn="l"/>
                      <a:r>
                        <a:rPr sz="555" b="1">
                          <a:solidFill>
                            <a:srgbClr val="FFFFFF"/>
                          </a:solidFill>
                          <a:latin typeface="Arial"/>
                        </a:rPr>
                        <a:t>Payback / diligence</a:t>
                      </a:r>
                    </a:p>
                  </a:txBody>
                  <a:tcPr anchor="ctr" marL="36576" marR="36576" marT="27432" marB="27432">
                    <a:solidFill>
                      <a:srgbClr val="142C52"/>
                    </a:solidFill>
                  </a:tcPr>
                </a:tc>
              </a:tr>
              <a:tr h="749808">
                <a:tc>
                  <a:txBody>
                    <a:bodyPr wrap="square"/>
                    <a:lstStyle/>
                    <a:p>
                      <a:pPr algn="l"/>
                      <a:r>
                        <a:rPr sz="555" b="0">
                          <a:solidFill>
                            <a:srgbClr val="404C61"/>
                          </a:solidFill>
                          <a:latin typeface="Arial"/>
                        </a:rPr>
                        <a:t>Captive feed mill</a:t>
                      </a:r>
                    </a:p>
                  </a:txBody>
                  <a:tcPr anchor="ctr" marL="36576" marR="36576" marT="27432" marB="27432"/>
                </a:tc>
                <a:tc>
                  <a:txBody>
                    <a:bodyPr wrap="square"/>
                    <a:lstStyle/>
                    <a:p>
                      <a:pPr algn="l"/>
                      <a:r>
                        <a:rPr sz="555" b="0">
                          <a:solidFill>
                            <a:srgbClr val="404C61"/>
                          </a:solidFill>
                          <a:latin typeface="Arial"/>
                        </a:rPr>
                        <a:t>Aurora buys compound feed externally; feed is 55-65% of variable cost and Mainland has MainFeeds as a physical hedge.</a:t>
                      </a:r>
                    </a:p>
                  </a:txBody>
                  <a:tcPr anchor="ctr" marL="36576" marR="36576" marT="27432" marB="27432"/>
                </a:tc>
                <a:tc>
                  <a:txBody>
                    <a:bodyPr wrap="square"/>
                    <a:lstStyle/>
                    <a:p>
                      <a:pPr algn="l"/>
                      <a:r>
                        <a:rPr sz="555" b="0">
                          <a:solidFill>
                            <a:srgbClr val="404C61"/>
                          </a:solidFill>
                          <a:latin typeface="Arial"/>
                        </a:rPr>
                        <a:t>NZ$8-12M modest scale mill</a:t>
                      </a:r>
                    </a:p>
                  </a:txBody>
                  <a:tcPr anchor="ctr" marL="36576" marR="36576" marT="27432" marB="27432"/>
                </a:tc>
                <a:tc>
                  <a:txBody>
                    <a:bodyPr wrap="square"/>
                    <a:lstStyle/>
                    <a:p>
                      <a:pPr algn="l"/>
                      <a:r>
                        <a:rPr sz="555" b="0">
                          <a:solidFill>
                            <a:srgbClr val="404C61"/>
                          </a:solidFill>
                          <a:latin typeface="Arial"/>
                        </a:rPr>
                        <a:t>~NZ$1.5M annual savings</a:t>
                      </a:r>
                    </a:p>
                  </a:txBody>
                  <a:tcPr anchor="ctr" marL="36576" marR="36576" marT="27432" marB="27432"/>
                </a:tc>
                <a:tc>
                  <a:txBody>
                    <a:bodyPr wrap="square"/>
                    <a:lstStyle/>
                    <a:p>
                      <a:pPr algn="l"/>
                      <a:r>
                        <a:rPr sz="555" b="0">
                          <a:solidFill>
                            <a:srgbClr val="404C61"/>
                          </a:solidFill>
                          <a:latin typeface="Arial"/>
                        </a:rPr>
                        <a:t>5-7 yrs; confirm grain sourcing, site, permits and volume threshold.</a:t>
                      </a:r>
                    </a:p>
                  </a:txBody>
                  <a:tcPr anchor="ctr" marL="36576" marR="36576" marT="27432" marB="27432"/>
                </a:tc>
              </a:tr>
              <a:tr h="749808">
                <a:tc>
                  <a:txBody>
                    <a:bodyPr wrap="square"/>
                    <a:lstStyle/>
                    <a:p>
                      <a:pPr algn="l"/>
                      <a:r>
                        <a:rPr sz="555" b="0">
                          <a:solidFill>
                            <a:srgbClr val="404C61"/>
                          </a:solidFill>
                          <a:latin typeface="Arial"/>
                        </a:rPr>
                        <a:t>Grading + packing automation</a:t>
                      </a:r>
                    </a:p>
                  </a:txBody>
                  <a:tcPr anchor="ctr" marL="36576" marR="36576" marT="27432" marB="27432">
                    <a:solidFill>
                      <a:srgbClr val="EAEEF5"/>
                    </a:solidFill>
                  </a:tcPr>
                </a:tc>
                <a:tc>
                  <a:txBody>
                    <a:bodyPr wrap="square"/>
                    <a:lstStyle/>
                    <a:p>
                      <a:pPr algn="l"/>
                      <a:r>
                        <a:rPr sz="555" b="0">
                          <a:solidFill>
                            <a:srgbClr val="404C61"/>
                          </a:solidFill>
                          <a:latin typeface="Arial"/>
                        </a:rPr>
                        <a:t>Two plants run mid-generation grading lines with manual candling / defect detection; Zeagold has vision-graded automated line.</a:t>
                      </a:r>
                    </a:p>
                  </a:txBody>
                  <a:tcPr anchor="ctr" marL="36576" marR="36576" marT="27432" marB="27432">
                    <a:solidFill>
                      <a:srgbClr val="EAEEF5"/>
                    </a:solidFill>
                  </a:tcPr>
                </a:tc>
                <a:tc>
                  <a:txBody>
                    <a:bodyPr wrap="square"/>
                    <a:lstStyle/>
                    <a:p>
                      <a:pPr algn="l"/>
                      <a:r>
                        <a:rPr sz="555" b="0">
                          <a:solidFill>
                            <a:srgbClr val="404C61"/>
                          </a:solidFill>
                          <a:latin typeface="Arial"/>
                        </a:rPr>
                        <a:t>NZ$8-12M combined, or NZ$4-6M per plant</a:t>
                      </a:r>
                    </a:p>
                  </a:txBody>
                  <a:tcPr anchor="ctr" marL="36576" marR="36576" marT="27432" marB="27432">
                    <a:solidFill>
                      <a:srgbClr val="EAEEF5"/>
                    </a:solidFill>
                  </a:tcPr>
                </a:tc>
                <a:tc>
                  <a:txBody>
                    <a:bodyPr wrap="square"/>
                    <a:lstStyle/>
                    <a:p>
                      <a:pPr algn="l"/>
                      <a:r>
                        <a:rPr sz="555" b="0">
                          <a:solidFill>
                            <a:srgbClr val="404C61"/>
                          </a:solidFill>
                          <a:latin typeface="Arial"/>
                        </a:rPr>
                        <a:t>NZ$1-2M annual opex savings; 30-40% labor reduction on grading; 1-2 pp retail-grade improvement</a:t>
                      </a:r>
                    </a:p>
                  </a:txBody>
                  <a:tcPr anchor="ctr" marL="36576" marR="36576" marT="27432" marB="27432">
                    <a:solidFill>
                      <a:srgbClr val="EAEEF5"/>
                    </a:solidFill>
                  </a:tcPr>
                </a:tc>
                <a:tc>
                  <a:txBody>
                    <a:bodyPr wrap="square"/>
                    <a:lstStyle/>
                    <a:p>
                      <a:pPr algn="l"/>
                      <a:r>
                        <a:rPr sz="555" b="0">
                          <a:solidFill>
                            <a:srgbClr val="404C61"/>
                          </a:solidFill>
                          <a:latin typeface="Arial"/>
                        </a:rPr>
                        <a:t>5-7 yrs; confirm current OEE, defect rate and integration downtime.</a:t>
                      </a:r>
                    </a:p>
                  </a:txBody>
                  <a:tcPr anchor="ctr" marL="36576" marR="36576" marT="27432" marB="27432">
                    <a:solidFill>
                      <a:srgbClr val="EAEEF5"/>
                    </a:solidFill>
                  </a:tcPr>
                </a:tc>
              </a:tr>
              <a:tr h="749808">
                <a:tc>
                  <a:txBody>
                    <a:bodyPr wrap="square"/>
                    <a:lstStyle/>
                    <a:p>
                      <a:pPr algn="l"/>
                      <a:r>
                        <a:rPr sz="555" b="0">
                          <a:solidFill>
                            <a:srgbClr val="404C61"/>
                          </a:solidFill>
                          <a:latin typeface="Arial"/>
                        </a:rPr>
                        <a:t>Commercial category management</a:t>
                      </a:r>
                    </a:p>
                  </a:txBody>
                  <a:tcPr anchor="ctr" marL="36576" marR="36576" marT="27432" marB="27432"/>
                </a:tc>
                <a:tc>
                  <a:txBody>
                    <a:bodyPr wrap="square"/>
                    <a:lstStyle/>
                    <a:p>
                      <a:pPr algn="l"/>
                      <a:r>
                        <a:rPr sz="555" b="0">
                          <a:solidFill>
                            <a:srgbClr val="404C61"/>
                          </a:solidFill>
                          <a:latin typeface="Arial"/>
                        </a:rPr>
                        <a:t>No category-captain status, no institutional-quality retail analytics; Mainland shapes planograms.</a:t>
                      </a:r>
                    </a:p>
                  </a:txBody>
                  <a:tcPr anchor="ctr" marL="36576" marR="36576" marT="27432" marB="27432"/>
                </a:tc>
                <a:tc>
                  <a:txBody>
                    <a:bodyPr wrap="square"/>
                    <a:lstStyle/>
                    <a:p>
                      <a:pPr algn="l"/>
                      <a:r>
                        <a:rPr sz="555" b="0">
                          <a:solidFill>
                            <a:srgbClr val="404C61"/>
                          </a:solidFill>
                          <a:latin typeface="Arial"/>
                        </a:rPr>
                        <a:t>Low to modest: commercial GM, trade analytics, category management tools</a:t>
                      </a:r>
                    </a:p>
                  </a:txBody>
                  <a:tcPr anchor="ctr" marL="36576" marR="36576" marT="27432" marB="27432"/>
                </a:tc>
                <a:tc>
                  <a:txBody>
                    <a:bodyPr wrap="square"/>
                    <a:lstStyle/>
                    <a:p>
                      <a:pPr algn="l"/>
                      <a:r>
                        <a:rPr sz="555" b="0">
                          <a:solidFill>
                            <a:srgbClr val="404C61"/>
                          </a:solidFill>
                          <a:latin typeface="Arial"/>
                        </a:rPr>
                        <a:t>NZ$1-2M annual margin contribution if 1-2 pts share-of-shelf / price realization captured</a:t>
                      </a:r>
                    </a:p>
                  </a:txBody>
                  <a:tcPr anchor="ctr" marL="36576" marR="36576" marT="27432" marB="27432"/>
                </a:tc>
                <a:tc>
                  <a:txBody>
                    <a:bodyPr wrap="square"/>
                    <a:lstStyle/>
                    <a:p>
                      <a:pPr algn="l"/>
                      <a:r>
                        <a:rPr sz="555" b="0">
                          <a:solidFill>
                            <a:srgbClr val="404C61"/>
                          </a:solidFill>
                          <a:latin typeface="Arial"/>
                        </a:rPr>
                        <a:t>Harder to underwrite; confirm retailer relationships and trade-spend baseline.</a:t>
                      </a:r>
                    </a:p>
                  </a:txBody>
                  <a:tcPr anchor="ctr" marL="36576" marR="36576" marT="27432" marB="27432"/>
                </a:tc>
              </a:tr>
              <a:tr h="749808">
                <a:tc>
                  <a:txBody>
                    <a:bodyPr wrap="square"/>
                    <a:lstStyle/>
                    <a:p>
                      <a:pPr algn="l"/>
                      <a:r>
                        <a:rPr sz="555" b="0">
                          <a:solidFill>
                            <a:srgbClr val="404C61"/>
                          </a:solidFill>
                          <a:latin typeface="Arial"/>
                        </a:rPr>
                        <a:t>Manure offtake discipline</a:t>
                      </a:r>
                    </a:p>
                  </a:txBody>
                  <a:tcPr anchor="ctr" marL="36576" marR="36576" marT="27432" marB="27432">
                    <a:solidFill>
                      <a:srgbClr val="EAEEF5"/>
                    </a:solidFill>
                  </a:tcPr>
                </a:tc>
                <a:tc>
                  <a:txBody>
                    <a:bodyPr wrap="square"/>
                    <a:lstStyle/>
                    <a:p>
                      <a:pPr algn="l"/>
                      <a:r>
                        <a:rPr sz="555" b="0">
                          <a:solidFill>
                            <a:srgbClr val="404C61"/>
                          </a:solidFill>
                          <a:latin typeface="Arial"/>
                        </a:rPr>
                        <a:t>By-product revenue offset often missed; not a standalone upside if already in accounts.</a:t>
                      </a:r>
                    </a:p>
                  </a:txBody>
                  <a:tcPr anchor="ctr" marL="36576" marR="36576" marT="27432" marB="27432">
                    <a:solidFill>
                      <a:srgbClr val="EAEEF5"/>
                    </a:solidFill>
                  </a:tcPr>
                </a:tc>
                <a:tc>
                  <a:txBody>
                    <a:bodyPr wrap="square"/>
                    <a:lstStyle/>
                    <a:p>
                      <a:pPr algn="l"/>
                      <a:r>
                        <a:rPr sz="555" b="0">
                          <a:solidFill>
                            <a:srgbClr val="404C61"/>
                          </a:solidFill>
                          <a:latin typeface="Arial"/>
                        </a:rPr>
                        <a:t>Low incremental capex if stockpile / logistics already adequate</a:t>
                      </a:r>
                    </a:p>
                  </a:txBody>
                  <a:tcPr anchor="ctr" marL="36576" marR="36576" marT="27432" marB="27432">
                    <a:solidFill>
                      <a:srgbClr val="EAEEF5"/>
                    </a:solidFill>
                  </a:tcPr>
                </a:tc>
                <a:tc>
                  <a:txBody>
                    <a:bodyPr wrap="square"/>
                    <a:lstStyle/>
                    <a:p>
                      <a:pPr algn="l"/>
                      <a:r>
                        <a:rPr sz="555" b="0">
                          <a:solidFill>
                            <a:srgbClr val="404C61"/>
                          </a:solidFill>
                          <a:latin typeface="Arial"/>
                        </a:rPr>
                        <a:t>NZ$0.3-0.5M annual revenue offset from 18-22k tonnes at NZ$15-25/t</a:t>
                      </a:r>
                    </a:p>
                  </a:txBody>
                  <a:tcPr anchor="ctr" marL="36576" marR="36576" marT="27432" marB="27432">
                    <a:solidFill>
                      <a:srgbClr val="EAEEF5"/>
                    </a:solidFill>
                  </a:tcPr>
                </a:tc>
                <a:tc>
                  <a:txBody>
                    <a:bodyPr wrap="square"/>
                    <a:lstStyle/>
                    <a:p>
                      <a:pPr algn="l"/>
                      <a:r>
                        <a:rPr sz="555" b="0">
                          <a:solidFill>
                            <a:srgbClr val="404C61"/>
                          </a:solidFill>
                          <a:latin typeface="Arial"/>
                        </a:rPr>
                        <a:t>Confirm contracts with Ravensdown / Ballance and accounting treatment.</a:t>
                      </a:r>
                    </a:p>
                  </a:txBody>
                  <a:tcPr anchor="ctr" marL="36576" marR="36576" marT="27432" marB="27432">
                    <a:solidFill>
                      <a:srgbClr val="EAEEF5"/>
                    </a:solidFill>
                  </a:tcPr>
                </a:tc>
              </a:tr>
              <a:tr h="749808">
                <a:tc>
                  <a:txBody>
                    <a:bodyPr wrap="square"/>
                    <a:lstStyle/>
                    <a:p>
                      <a:pPr algn="l"/>
                      <a:r>
                        <a:rPr sz="555" b="0">
                          <a:solidFill>
                            <a:srgbClr val="404C61"/>
                          </a:solidFill>
                          <a:latin typeface="Arial"/>
                        </a:rPr>
                        <a:t>Platform procurement / WC</a:t>
                      </a:r>
                    </a:p>
                  </a:txBody>
                  <a:tcPr anchor="ctr" marL="36576" marR="36576" marT="27432" marB="27432"/>
                </a:tc>
                <a:tc>
                  <a:txBody>
                    <a:bodyPr wrap="square"/>
                    <a:lstStyle/>
                    <a:p>
                      <a:pPr algn="l"/>
                      <a:r>
                        <a:rPr sz="555" b="0">
                          <a:solidFill>
                            <a:srgbClr val="404C61"/>
                          </a:solidFill>
                          <a:latin typeface="Arial"/>
                        </a:rPr>
                        <a:t>Retail DSO 60-90 days vs feed suppliers 30 days; retail WC gap ~30 days of revenue.</a:t>
                      </a:r>
                    </a:p>
                  </a:txBody>
                  <a:tcPr anchor="ctr" marL="36576" marR="36576" marT="27432" marB="27432"/>
                </a:tc>
                <a:tc>
                  <a:txBody>
                    <a:bodyPr wrap="square"/>
                    <a:lstStyle/>
                    <a:p>
                      <a:pPr algn="l"/>
                      <a:r>
                        <a:rPr sz="555" b="0">
                          <a:solidFill>
                            <a:srgbClr val="404C61"/>
                          </a:solidFill>
                          <a:latin typeface="Arial"/>
                        </a:rPr>
                        <a:t>Process / systems and supplier negotiation</a:t>
                      </a:r>
                    </a:p>
                  </a:txBody>
                  <a:tcPr anchor="ctr" marL="36576" marR="36576" marT="27432" marB="27432"/>
                </a:tc>
                <a:tc>
                  <a:txBody>
                    <a:bodyPr wrap="square"/>
                    <a:lstStyle/>
                    <a:p>
                      <a:pPr algn="l"/>
                      <a:r>
                        <a:rPr sz="555" b="0">
                          <a:solidFill>
                            <a:srgbClr val="404C61"/>
                          </a:solidFill>
                          <a:latin typeface="Arial"/>
                        </a:rPr>
                        <a:t>Working-capital release and procurement benefit unquantified outside-in</a:t>
                      </a:r>
                    </a:p>
                  </a:txBody>
                  <a:tcPr anchor="ctr" marL="36576" marR="36576" marT="27432" marB="27432"/>
                </a:tc>
                <a:tc>
                  <a:txBody>
                    <a:bodyPr wrap="square"/>
                    <a:lstStyle/>
                    <a:p>
                      <a:pPr algn="l"/>
                      <a:r>
                        <a:rPr sz="555" b="0">
                          <a:solidFill>
                            <a:srgbClr val="404C61"/>
                          </a:solidFill>
                          <a:latin typeface="Arial"/>
                        </a:rPr>
                        <a:t>Request AR/AP aging, inventory turns, supplier terms and bank facilities.</a:t>
                      </a:r>
                    </a:p>
                  </a:txBody>
                  <a:tcPr anchor="ctr" marL="36576" marR="36576" marT="27432" marB="27432"/>
                </a:tc>
              </a:tr>
            </a:tbl>
          </a:graphicData>
        </a:graphic>
      </p:graphicFrame>
      <p:sp>
        <p:nvSpPr>
          <p:cNvPr id="7" name="TextBox 6"/>
          <p:cNvSpPr txBox="1"/>
          <p:nvPr/>
        </p:nvSpPr>
        <p:spPr>
          <a:xfrm>
            <a:off x="658368" y="5888736"/>
            <a:ext cx="10881360" cy="310896"/>
          </a:xfrm>
          <a:prstGeom prst="rect">
            <a:avLst/>
          </a:prstGeom>
          <a:noFill/>
        </p:spPr>
        <p:txBody>
          <a:bodyPr wrap="square" lIns="27432" rIns="27432" tIns="18288" bIns="18288">
            <a:spAutoFit/>
          </a:bodyPr>
          <a:lstStyle/>
          <a:p>
            <a:pPr algn="l"/>
            <a:r>
              <a:rPr sz="770" b="1" i="0">
                <a:solidFill>
                  <a:srgbClr val="142C52"/>
                </a:solidFill>
                <a:latin typeface="Arial"/>
              </a:rPr>
              <a:t>Preliminary outside-in total: feed mill + automation + commercial category management can add NZ$3.5-5.5M run-rate EBITDA over 3-4 years on NZ$16-24M capex before working-capital effects. This is value-creation work, not a seller-proven run-rate.</a:t>
            </a:r>
          </a:p>
        </p:txBody>
      </p:sp>
      <p:sp>
        <p:nvSpPr>
          <p:cNvPr id="8" name="Rectangle 7"/>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Calthorpe Parts 2, 3 and 7; Henry Calder operator interview; Halberd supplier exposure and alt-use annexes; Hartley Pearce synergy framework.</a:t>
            </a:r>
          </a:p>
        </p:txBody>
      </p:sp>
      <p:sp>
        <p:nvSpPr>
          <p:cNvPr id="10" name="TextBox 9"/>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1" name="TextBox 10"/>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11</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7. INPUT-SIDE COST AND RISK EXPOSURE</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Input-side exposure - one tier down versus Mainland on cost volatility</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475488" y="1051560"/>
          <a:ext cx="11292839" cy="5349240"/>
        </p:xfrm>
        <a:graphic>
          <a:graphicData uri="http://schemas.openxmlformats.org/drawingml/2006/table">
            <a:tbl>
              <a:tblPr firstRow="1" bandRow="1">
                <a:tableStyleId>{5C22544A-7EE6-4342-B048-85BDC9FD1C3A}</a:tableStyleId>
              </a:tblPr>
              <a:tblGrid>
                <a:gridCol w="1325880"/>
                <a:gridCol w="1874519"/>
                <a:gridCol w="3794760"/>
                <a:gridCol w="4297680"/>
              </a:tblGrid>
              <a:tr h="668655">
                <a:tc>
                  <a:txBody>
                    <a:bodyPr wrap="square"/>
                    <a:lstStyle/>
                    <a:p>
                      <a:pPr algn="l"/>
                      <a:r>
                        <a:rPr sz="585" b="1">
                          <a:solidFill>
                            <a:srgbClr val="FFFFFF"/>
                          </a:solidFill>
                          <a:latin typeface="Arial"/>
                        </a:rPr>
                        <a:t>Exposure</a:t>
                      </a:r>
                    </a:p>
                  </a:txBody>
                  <a:tcPr anchor="ctr" marL="36576" marR="36576" marT="27432" marB="27432">
                    <a:solidFill>
                      <a:srgbClr val="142C52"/>
                    </a:solidFill>
                  </a:tcPr>
                </a:tc>
                <a:tc>
                  <a:txBody>
                    <a:bodyPr wrap="square"/>
                    <a:lstStyle/>
                    <a:p>
                      <a:pPr algn="l"/>
                      <a:r>
                        <a:rPr sz="585" b="1">
                          <a:solidFill>
                            <a:srgbClr val="FFFFFF"/>
                          </a:solidFill>
                          <a:latin typeface="Arial"/>
                        </a:rPr>
                        <a:t>P&amp;L / risk weight</a:t>
                      </a:r>
                    </a:p>
                  </a:txBody>
                  <a:tcPr anchor="ctr" marL="36576" marR="36576" marT="27432" marB="27432">
                    <a:solidFill>
                      <a:srgbClr val="142C52"/>
                    </a:solidFill>
                  </a:tcPr>
                </a:tc>
                <a:tc>
                  <a:txBody>
                    <a:bodyPr wrap="square"/>
                    <a:lstStyle/>
                    <a:p>
                      <a:pPr algn="l"/>
                      <a:r>
                        <a:rPr sz="585" b="1">
                          <a:solidFill>
                            <a:srgbClr val="FFFFFF"/>
                          </a:solidFill>
                          <a:latin typeface="Arial"/>
                        </a:rPr>
                        <a:t>Aurora position</a:t>
                      </a:r>
                    </a:p>
                  </a:txBody>
                  <a:tcPr anchor="ctr" marL="36576" marR="36576" marT="27432" marB="27432">
                    <a:solidFill>
                      <a:srgbClr val="142C52"/>
                    </a:solidFill>
                  </a:tcPr>
                </a:tc>
                <a:tc>
                  <a:txBody>
                    <a:bodyPr wrap="square"/>
                    <a:lstStyle/>
                    <a:p>
                      <a:pPr algn="l"/>
                      <a:r>
                        <a:rPr sz="585" b="1">
                          <a:solidFill>
                            <a:srgbClr val="FFFFFF"/>
                          </a:solidFill>
                          <a:latin typeface="Arial"/>
                        </a:rPr>
                        <a:t>Impact / DD focus</a:t>
                      </a:r>
                    </a:p>
                  </a:txBody>
                  <a:tcPr anchor="ctr" marL="36576" marR="36576" marT="27432" marB="27432">
                    <a:solidFill>
                      <a:srgbClr val="142C52"/>
                    </a:solidFill>
                  </a:tcPr>
                </a:tc>
              </a:tr>
              <a:tr h="668655">
                <a:tc>
                  <a:txBody>
                    <a:bodyPr wrap="square"/>
                    <a:lstStyle/>
                    <a:p>
                      <a:pPr algn="l"/>
                      <a:r>
                        <a:rPr sz="585" b="0">
                          <a:solidFill>
                            <a:srgbClr val="404C61"/>
                          </a:solidFill>
                          <a:latin typeface="Arial"/>
                        </a:rPr>
                        <a:t>Feed grain</a:t>
                      </a:r>
                    </a:p>
                  </a:txBody>
                  <a:tcPr anchor="ctr" marL="36576" marR="36576" marT="27432" marB="27432"/>
                </a:tc>
                <a:tc>
                  <a:txBody>
                    <a:bodyPr wrap="square"/>
                    <a:lstStyle/>
                    <a:p>
                      <a:pPr algn="l"/>
                      <a:r>
                        <a:rPr sz="585" b="0">
                          <a:solidFill>
                            <a:srgbClr val="404C61"/>
                          </a:solidFill>
                          <a:latin typeface="Arial"/>
                        </a:rPr>
                        <a:t>55-65% of variable cost; feed cost ~NZ$1.85-2.10/doz</a:t>
                      </a:r>
                    </a:p>
                  </a:txBody>
                  <a:tcPr anchor="ctr" marL="36576" marR="36576" marT="27432" marB="27432"/>
                </a:tc>
                <a:tc>
                  <a:txBody>
                    <a:bodyPr wrap="square"/>
                    <a:lstStyle/>
                    <a:p>
                      <a:pPr algn="l"/>
                      <a:r>
                        <a:rPr sz="585" b="0">
                          <a:solidFill>
                            <a:srgbClr val="404C61"/>
                          </a:solidFill>
                          <a:latin typeface="Arial"/>
                        </a:rPr>
                        <a:t>External feed; 4-6 weeks inventory; no formal futures hedge. Mainland has captive MainFeeds and 8-10 weeks physical inventory.</a:t>
                      </a:r>
                    </a:p>
                  </a:txBody>
                  <a:tcPr anchor="ctr" marL="36576" marR="36576" marT="27432" marB="27432"/>
                </a:tc>
                <a:tc>
                  <a:txBody>
                    <a:bodyPr wrap="square"/>
                    <a:lstStyle/>
                    <a:p>
                      <a:pPr algn="l"/>
                      <a:r>
                        <a:rPr sz="585" b="0">
                          <a:solidFill>
                            <a:srgbClr val="404C61"/>
                          </a:solidFill>
                          <a:latin typeface="Arial"/>
                        </a:rPr>
                        <a:t>10% spot grain spike can compress gross margin 80-110 bps for 1-2 quarters. Get feed contracts, price reviews and inventory.</a:t>
                      </a:r>
                    </a:p>
                  </a:txBody>
                  <a:tcPr anchor="ctr" marL="36576" marR="36576" marT="27432" marB="27432"/>
                </a:tc>
              </a:tr>
              <a:tr h="668655">
                <a:tc>
                  <a:txBody>
                    <a:bodyPr wrap="square"/>
                    <a:lstStyle/>
                    <a:p>
                      <a:pPr algn="l"/>
                      <a:r>
                        <a:rPr sz="585" b="0">
                          <a:solidFill>
                            <a:srgbClr val="404C61"/>
                          </a:solidFill>
                          <a:latin typeface="Arial"/>
                        </a:rPr>
                        <a:t>Electricity</a:t>
                      </a:r>
                    </a:p>
                  </a:txBody>
                  <a:tcPr anchor="ctr" marL="36576" marR="36576" marT="27432" marB="27432">
                    <a:solidFill>
                      <a:srgbClr val="EAEEF5"/>
                    </a:solidFill>
                  </a:tcPr>
                </a:tc>
                <a:tc>
                  <a:txBody>
                    <a:bodyPr wrap="square"/>
                    <a:lstStyle/>
                    <a:p>
                      <a:pPr algn="l"/>
                      <a:r>
                        <a:rPr sz="585" b="0">
                          <a:solidFill>
                            <a:srgbClr val="404C61"/>
                          </a:solidFill>
                          <a:latin typeface="Arial"/>
                        </a:rPr>
                        <a:t>8-10% variable cost blended</a:t>
                      </a:r>
                    </a:p>
                  </a:txBody>
                  <a:tcPr anchor="ctr" marL="36576" marR="36576" marT="27432" marB="27432">
                    <a:solidFill>
                      <a:srgbClr val="EAEEF5"/>
                    </a:solidFill>
                  </a:tcPr>
                </a:tc>
                <a:tc>
                  <a:txBody>
                    <a:bodyPr wrap="square"/>
                    <a:lstStyle/>
                    <a:p>
                      <a:pPr algn="l"/>
                      <a:r>
                        <a:rPr sz="585" b="0">
                          <a:solidFill>
                            <a:srgbClr val="404C61"/>
                          </a:solidFill>
                          <a:latin typeface="Arial"/>
                        </a:rPr>
                        <a:t>2024 large-commercial tariff locks pre-2025 spike until late 2027; re-tariffs just as barn footprint ramps.</a:t>
                      </a:r>
                    </a:p>
                  </a:txBody>
                  <a:tcPr anchor="ctr" marL="36576" marR="36576" marT="27432" marB="27432">
                    <a:solidFill>
                      <a:srgbClr val="EAEEF5"/>
                    </a:solidFill>
                  </a:tcPr>
                </a:tc>
                <a:tc>
                  <a:txBody>
                    <a:bodyPr wrap="square"/>
                    <a:lstStyle/>
                    <a:p>
                      <a:pPr algn="l"/>
                      <a:r>
                        <a:rPr sz="585" b="0">
                          <a:solidFill>
                            <a:srgbClr val="404C61"/>
                          </a:solidFill>
                          <a:latin typeface="Arial"/>
                        </a:rPr>
                        <a:t>+18-22% electricity line from FY28 could hit colony / barn margins by 150-220 bps. Request contracts and load forecast.</a:t>
                      </a:r>
                    </a:p>
                  </a:txBody>
                  <a:tcPr anchor="ctr" marL="36576" marR="36576" marT="27432" marB="27432">
                    <a:solidFill>
                      <a:srgbClr val="EAEEF5"/>
                    </a:solidFill>
                  </a:tcPr>
                </a:tc>
              </a:tr>
              <a:tr h="668655">
                <a:tc>
                  <a:txBody>
                    <a:bodyPr wrap="square"/>
                    <a:lstStyle/>
                    <a:p>
                      <a:pPr algn="l"/>
                      <a:r>
                        <a:rPr sz="585" b="0">
                          <a:solidFill>
                            <a:srgbClr val="404C61"/>
                          </a:solidFill>
                          <a:latin typeface="Arial"/>
                        </a:rPr>
                        <a:t>DOC / pullets</a:t>
                      </a:r>
                    </a:p>
                  </a:txBody>
                  <a:tcPr anchor="ctr" marL="36576" marR="36576" marT="27432" marB="27432"/>
                </a:tc>
                <a:tc>
                  <a:txBody>
                    <a:bodyPr wrap="square"/>
                    <a:lstStyle/>
                    <a:p>
                      <a:pPr algn="l"/>
                      <a:r>
                        <a:rPr sz="585" b="0">
                          <a:solidFill>
                            <a:srgbClr val="404C61"/>
                          </a:solidFill>
                          <a:latin typeface="Arial"/>
                        </a:rPr>
                        <a:t>Operational gating item</a:t>
                      </a:r>
                    </a:p>
                  </a:txBody>
                  <a:tcPr anchor="ctr" marL="36576" marR="36576" marT="27432" marB="27432"/>
                </a:tc>
                <a:tc>
                  <a:txBody>
                    <a:bodyPr wrap="square"/>
                    <a:lstStyle/>
                    <a:p>
                      <a:pPr algn="l"/>
                      <a:r>
                        <a:rPr sz="585" b="0">
                          <a:solidFill>
                            <a:srgbClr val="404C61"/>
                          </a:solidFill>
                          <a:latin typeface="Arial"/>
                        </a:rPr>
                        <a:t>No captive breeder. Buys point-of-lay pullets through Northern Hylines / spot AU routes; supply tightens during conversion waves.</a:t>
                      </a:r>
                    </a:p>
                  </a:txBody>
                  <a:tcPr anchor="ctr" marL="36576" marR="36576" marT="27432" marB="27432"/>
                </a:tc>
                <a:tc>
                  <a:txBody>
                    <a:bodyPr wrap="square"/>
                    <a:lstStyle/>
                    <a:p>
                      <a:pPr algn="l"/>
                      <a:r>
                        <a:rPr sz="585" b="0">
                          <a:solidFill>
                            <a:srgbClr val="404C61"/>
                          </a:solidFill>
                          <a:latin typeface="Arial"/>
                        </a:rPr>
                        <a:t>4-5 month normal wait, 6-9 months in tight market. 2-quarter delay risk. Need placed orders and contingency.</a:t>
                      </a:r>
                    </a:p>
                  </a:txBody>
                  <a:tcPr anchor="ctr" marL="36576" marR="36576" marT="27432" marB="27432"/>
                </a:tc>
              </a:tr>
              <a:tr h="668655">
                <a:tc>
                  <a:txBody>
                    <a:bodyPr wrap="square"/>
                    <a:lstStyle/>
                    <a:p>
                      <a:pPr algn="l"/>
                      <a:r>
                        <a:rPr sz="585" b="0">
                          <a:solidFill>
                            <a:srgbClr val="404C61"/>
                          </a:solidFill>
                          <a:latin typeface="Arial"/>
                        </a:rPr>
                        <a:t>Conversion equipment</a:t>
                      </a:r>
                    </a:p>
                  </a:txBody>
                  <a:tcPr anchor="ctr" marL="36576" marR="36576" marT="27432" marB="27432">
                    <a:solidFill>
                      <a:srgbClr val="EAEEF5"/>
                    </a:solidFill>
                  </a:tcPr>
                </a:tc>
                <a:tc>
                  <a:txBody>
                    <a:bodyPr wrap="square"/>
                    <a:lstStyle/>
                    <a:p>
                      <a:pPr algn="l"/>
                      <a:r>
                        <a:rPr sz="585" b="0">
                          <a:solidFill>
                            <a:srgbClr val="404C61"/>
                          </a:solidFill>
                          <a:latin typeface="Arial"/>
                        </a:rPr>
                        <a:t>Capex gating item</a:t>
                      </a:r>
                    </a:p>
                  </a:txBody>
                  <a:tcPr anchor="ctr" marL="36576" marR="36576" marT="27432" marB="27432">
                    <a:solidFill>
                      <a:srgbClr val="EAEEF5"/>
                    </a:solidFill>
                  </a:tcPr>
                </a:tc>
                <a:tc>
                  <a:txBody>
                    <a:bodyPr wrap="square"/>
                    <a:lstStyle/>
                    <a:p>
                      <a:pPr algn="l"/>
                      <a:r>
                        <a:rPr sz="585" b="0">
                          <a:solidFill>
                            <a:srgbClr val="404C61"/>
                          </a:solidFill>
                          <a:latin typeface="Arial"/>
                        </a:rPr>
                        <a:t>Industry chatter: Big Dutchman signed in late 2025; European vendor pipeline limited, 9-14 month lead time.</a:t>
                      </a:r>
                    </a:p>
                  </a:txBody>
                  <a:tcPr anchor="ctr" marL="36576" marR="36576" marT="27432" marB="27432">
                    <a:solidFill>
                      <a:srgbClr val="EAEEF5"/>
                    </a:solidFill>
                  </a:tcPr>
                </a:tc>
                <a:tc>
                  <a:txBody>
                    <a:bodyPr wrap="square"/>
                    <a:lstStyle/>
                    <a:p>
                      <a:pPr algn="l"/>
                      <a:r>
                        <a:rPr sz="585" b="0">
                          <a:solidFill>
                            <a:srgbClr val="404C61"/>
                          </a:solidFill>
                          <a:latin typeface="Arial"/>
                        </a:rPr>
                        <a:t>No slack to end-2027 if order / commissioning slips. Request signed PO, milestones and liquidated damages.</a:t>
                      </a:r>
                    </a:p>
                  </a:txBody>
                  <a:tcPr anchor="ctr" marL="36576" marR="36576" marT="27432" marB="27432">
                    <a:solidFill>
                      <a:srgbClr val="EAEEF5"/>
                    </a:solidFill>
                  </a:tcPr>
                </a:tc>
              </a:tr>
              <a:tr h="668655">
                <a:tc>
                  <a:txBody>
                    <a:bodyPr wrap="square"/>
                    <a:lstStyle/>
                    <a:p>
                      <a:pPr algn="l"/>
                      <a:r>
                        <a:rPr sz="585" b="0">
                          <a:solidFill>
                            <a:srgbClr val="404C61"/>
                          </a:solidFill>
                          <a:latin typeface="Arial"/>
                        </a:rPr>
                        <a:t>Packaging</a:t>
                      </a:r>
                    </a:p>
                  </a:txBody>
                  <a:tcPr anchor="ctr" marL="36576" marR="36576" marT="27432" marB="27432"/>
                </a:tc>
                <a:tc>
                  <a:txBody>
                    <a:bodyPr wrap="square"/>
                    <a:lstStyle/>
                    <a:p>
                      <a:pPr algn="l"/>
                      <a:r>
                        <a:rPr sz="585" b="0">
                          <a:solidFill>
                            <a:srgbClr val="404C61"/>
                          </a:solidFill>
                          <a:latin typeface="Arial"/>
                        </a:rPr>
                        <a:t>4-6% of retail variable cost</a:t>
                      </a:r>
                    </a:p>
                  </a:txBody>
                  <a:tcPr anchor="ctr" marL="36576" marR="36576" marT="27432" marB="27432"/>
                </a:tc>
                <a:tc>
                  <a:txBody>
                    <a:bodyPr wrap="square"/>
                    <a:lstStyle/>
                    <a:p>
                      <a:pPr algn="l"/>
                      <a:r>
                        <a:rPr sz="585" b="0">
                          <a:solidFill>
                            <a:srgbClr val="404C61"/>
                          </a:solidFill>
                          <a:latin typeface="Arial"/>
                        </a:rPr>
                        <a:t>Huhtamaki Otahuhu is the only large-scale NZ moulded-fibre egg-carton supplier; AU import lead time 4-6 weeks.</a:t>
                      </a:r>
                    </a:p>
                  </a:txBody>
                  <a:tcPr anchor="ctr" marL="36576" marR="36576" marT="27432" marB="27432"/>
                </a:tc>
                <a:tc>
                  <a:txBody>
                    <a:bodyPr wrap="square"/>
                    <a:lstStyle/>
                    <a:p>
                      <a:pPr algn="l"/>
                      <a:r>
                        <a:rPr sz="585" b="0">
                          <a:solidFill>
                            <a:srgbClr val="404C61"/>
                          </a:solidFill>
                          <a:latin typeface="Arial"/>
                        </a:rPr>
                        <a:t>Common-mode risk: 2-3 week domestic disruption can hit all producers. Ask safety-stock and backup packaging.</a:t>
                      </a:r>
                    </a:p>
                  </a:txBody>
                  <a:tcPr anchor="ctr" marL="36576" marR="36576" marT="27432" marB="27432"/>
                </a:tc>
              </a:tr>
              <a:tr h="668655">
                <a:tc>
                  <a:txBody>
                    <a:bodyPr wrap="square"/>
                    <a:lstStyle/>
                    <a:p>
                      <a:pPr algn="l"/>
                      <a:r>
                        <a:rPr sz="585" b="0">
                          <a:solidFill>
                            <a:srgbClr val="404C61"/>
                          </a:solidFill>
                          <a:latin typeface="Arial"/>
                        </a:rPr>
                        <a:t>Labor and automation</a:t>
                      </a:r>
                    </a:p>
                  </a:txBody>
                  <a:tcPr anchor="ctr" marL="36576" marR="36576" marT="27432" marB="27432">
                    <a:solidFill>
                      <a:srgbClr val="EAEEF5"/>
                    </a:solidFill>
                  </a:tcPr>
                </a:tc>
                <a:tc>
                  <a:txBody>
                    <a:bodyPr wrap="square"/>
                    <a:lstStyle/>
                    <a:p>
                      <a:pPr algn="l"/>
                      <a:r>
                        <a:rPr sz="585" b="0">
                          <a:solidFill>
                            <a:srgbClr val="404C61"/>
                          </a:solidFill>
                          <a:latin typeface="Arial"/>
                        </a:rPr>
                        <a:t>18-22% variable cost; 110-130 staff</a:t>
                      </a:r>
                    </a:p>
                  </a:txBody>
                  <a:tcPr anchor="ctr" marL="36576" marR="36576" marT="27432" marB="27432">
                    <a:solidFill>
                      <a:srgbClr val="EAEEF5"/>
                    </a:solidFill>
                  </a:tcPr>
                </a:tc>
                <a:tc>
                  <a:txBody>
                    <a:bodyPr wrap="square"/>
                    <a:lstStyle/>
                    <a:p>
                      <a:pPr algn="l"/>
                      <a:r>
                        <a:rPr sz="585" b="0">
                          <a:solidFill>
                            <a:srgbClr val="404C61"/>
                          </a:solidFill>
                          <a:latin typeface="Arial"/>
                        </a:rPr>
                        <a:t>Skilled stockmen and grading operators scarce; AEWV wage thresholds pressure migrant labor. Aurora lags Zeagold automation.</a:t>
                      </a:r>
                    </a:p>
                  </a:txBody>
                  <a:tcPr anchor="ctr" marL="36576" marR="36576" marT="27432" marB="27432">
                    <a:solidFill>
                      <a:srgbClr val="EAEEF5"/>
                    </a:solidFill>
                  </a:tcPr>
                </a:tc>
                <a:tc>
                  <a:txBody>
                    <a:bodyPr wrap="square"/>
                    <a:lstStyle/>
                    <a:p>
                      <a:pPr algn="l"/>
                      <a:r>
                        <a:rPr sz="585" b="0">
                          <a:solidFill>
                            <a:srgbClr val="404C61"/>
                          </a:solidFill>
                          <a:latin typeface="Arial"/>
                        </a:rPr>
                        <a:t>Wage inflation plus transition complexity. Validate headcount, wage bands, retention and automation plan.</a:t>
                      </a:r>
                    </a:p>
                  </a:txBody>
                  <a:tcPr anchor="ctr" marL="36576" marR="36576" marT="27432" marB="27432">
                    <a:solidFill>
                      <a:srgbClr val="EAEEF5"/>
                    </a:solidFill>
                  </a:tcPr>
                </a:tc>
              </a:tr>
              <a:tr h="668655">
                <a:tc>
                  <a:txBody>
                    <a:bodyPr wrap="square"/>
                    <a:lstStyle/>
                    <a:p>
                      <a:pPr algn="l"/>
                      <a:r>
                        <a:rPr sz="585" b="0">
                          <a:solidFill>
                            <a:srgbClr val="404C61"/>
                          </a:solidFill>
                          <a:latin typeface="Arial"/>
                        </a:rPr>
                        <a:t>ETS / biosecurity</a:t>
                      </a:r>
                    </a:p>
                  </a:txBody>
                  <a:tcPr anchor="ctr" marL="36576" marR="36576" marT="27432" marB="27432"/>
                </a:tc>
                <a:tc>
                  <a:txBody>
                    <a:bodyPr wrap="square"/>
                    <a:lstStyle/>
                    <a:p>
                      <a:pPr algn="l"/>
                      <a:r>
                        <a:rPr sz="585" b="0">
                          <a:solidFill>
                            <a:srgbClr val="404C61"/>
                          </a:solidFill>
                          <a:latin typeface="Arial"/>
                        </a:rPr>
                        <a:t>Scenario risk</a:t>
                      </a:r>
                    </a:p>
                  </a:txBody>
                  <a:tcPr anchor="ctr" marL="36576" marR="36576" marT="27432" marB="27432"/>
                </a:tc>
                <a:tc>
                  <a:txBody>
                    <a:bodyPr wrap="square"/>
                    <a:lstStyle/>
                    <a:p>
                      <a:pPr algn="l"/>
                      <a:r>
                        <a:rPr sz="585" b="0">
                          <a:solidFill>
                            <a:srgbClr val="404C61"/>
                          </a:solidFill>
                          <a:latin typeface="Arial"/>
                        </a:rPr>
                        <a:t>Agriculture currently outside ETS, but policy reversible. H7N6 biosecurity event costs are material per affected farm.</a:t>
                      </a:r>
                    </a:p>
                  </a:txBody>
                  <a:tcPr anchor="ctr" marL="36576" marR="36576" marT="27432" marB="27432"/>
                </a:tc>
                <a:tc>
                  <a:txBody>
                    <a:bodyPr wrap="square"/>
                    <a:lstStyle/>
                    <a:p>
                      <a:pPr algn="l"/>
                      <a:r>
                        <a:rPr sz="585" b="0">
                          <a:solidFill>
                            <a:srgbClr val="404C61"/>
                          </a:solidFill>
                          <a:latin typeface="Arial"/>
                        </a:rPr>
                        <a:t>ETS re-inclusion could cost NZ$0.5-1.5M pa; H7N6 cleanout can be 25-35% EBITDA hit per affected farm. Review insurance / protocols.</a:t>
                      </a:r>
                    </a:p>
                  </a:txBody>
                  <a:tcPr anchor="ctr" marL="36576" marR="36576" marT="27432" marB="27432"/>
                </a:tc>
              </a:tr>
            </a:tbl>
          </a:graphicData>
        </a:graphic>
      </p:graphicFrame>
      <p:sp>
        <p:nvSpPr>
          <p:cNvPr id="7" name="Rectangle 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Calthorpe Part 7; Halberd supplier exposure annex; USDA FAS grain notes; MBIE / Stats NZ electricity anchors; WOAH H7N6 self-declaration.</a:t>
            </a:r>
          </a:p>
        </p:txBody>
      </p:sp>
      <p:sp>
        <p:nvSpPr>
          <p:cNvPr id="9" name="TextBox 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0" name="TextBox 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12</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8. BY-PRODUCTS, OFFSETS AND ALTERNATIVE-USE OPTIONALITY</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By-product economics are useful offsets; alternative-use land optionality should not be underwritten without a named buyer</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94360" y="1143000"/>
            <a:ext cx="5303520" cy="105156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Egg grading economics</a:t>
            </a:r>
          </a:p>
          <a:p>
            <a:pPr>
              <a:spcBef>
                <a:spcPts val="300"/>
              </a:spcBef>
            </a:pPr>
            <a:r>
              <a:rPr sz="830">
                <a:solidFill>
                  <a:srgbClr val="404C61"/>
                </a:solidFill>
                <a:latin typeface="Arial"/>
              </a:rPr>
              <a:t>Grade A retail eggs are ~65-75% of volume and the main money. Grade B / cracked / liquid is ~25-30%, flows to breakers / industrial at lower margin. Spoilage is ~1-5%. Automation can move 1-2 pp into retail-grade product.</a:t>
            </a:r>
          </a:p>
        </p:txBody>
      </p:sp>
      <p:sp>
        <p:nvSpPr>
          <p:cNvPr id="7" name="Rounded Rectangle 6"/>
          <p:cNvSpPr/>
          <p:nvPr/>
        </p:nvSpPr>
        <p:spPr>
          <a:xfrm>
            <a:off x="6355080" y="1143000"/>
            <a:ext cx="5303520" cy="105156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142C52"/>
                </a:solidFill>
                <a:latin typeface="Arial"/>
              </a:rPr>
              <a:t>Manure revenue offset</a:t>
            </a:r>
          </a:p>
          <a:p>
            <a:pPr>
              <a:spcBef>
                <a:spcPts val="300"/>
              </a:spcBef>
            </a:pPr>
            <a:r>
              <a:rPr sz="830">
                <a:solidFill>
                  <a:srgbClr val="404C61"/>
                </a:solidFill>
                <a:latin typeface="Arial"/>
              </a:rPr>
              <a:t>Aurora’s 610k flock implies ~18,000-22,000 tonnes of manure per year. Ravensdown / Ballance buy poultry manure as Class A organic input at NZ$15-25/t, implying NZ$300-500k annual revenue offset.</a:t>
            </a:r>
          </a:p>
        </p:txBody>
      </p:sp>
      <p:sp>
        <p:nvSpPr>
          <p:cNvPr id="8" name="Rounded Rectangle 7"/>
          <p:cNvSpPr/>
          <p:nvPr/>
        </p:nvSpPr>
        <p:spPr>
          <a:xfrm>
            <a:off x="594360" y="2423160"/>
            <a:ext cx="5303520" cy="105156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Spent-hen economics</a:t>
            </a:r>
          </a:p>
          <a:p>
            <a:pPr>
              <a:spcBef>
                <a:spcPts val="300"/>
              </a:spcBef>
            </a:pPr>
            <a:r>
              <a:rPr sz="830">
                <a:solidFill>
                  <a:srgbClr val="404C61"/>
                </a:solidFill>
                <a:latin typeface="Arial"/>
              </a:rPr>
              <a:t>Spent hens route to pet-food ingredient, rendering or small live export markets. Operator evidence indicates NZ$0.40-1.20 per bird in good years, sometimes nil; disposal is closer to a cost than a hidden value lever.</a:t>
            </a:r>
          </a:p>
        </p:txBody>
      </p:sp>
      <p:sp>
        <p:nvSpPr>
          <p:cNvPr id="9" name="Rounded Rectangle 8"/>
          <p:cNvSpPr/>
          <p:nvPr/>
        </p:nvSpPr>
        <p:spPr>
          <a:xfrm>
            <a:off x="6355080" y="2423160"/>
            <a:ext cx="5303520" cy="105156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1050" b="1">
                <a:solidFill>
                  <a:srgbClr val="B07A4E"/>
                </a:solidFill>
                <a:latin typeface="Arial"/>
              </a:rPr>
              <a:t>Industrial / breaker optionality</a:t>
            </a:r>
          </a:p>
          <a:p>
            <a:pPr>
              <a:spcBef>
                <a:spcPts val="300"/>
              </a:spcBef>
            </a:pPr>
            <a:r>
              <a:rPr sz="830">
                <a:solidFill>
                  <a:srgbClr val="404C61"/>
                </a:solidFill>
                <a:latin typeface="Arial"/>
              </a:rPr>
              <a:t>Aurora has no industrial egg-products division. Industrial demand clears seconds and off-spec volume, but producer EBITDA per dozen is the thinnest. Cal-Maine’s M&amp;A pattern suggests egg-products adjacency is valuable only with real processing capability.</a:t>
            </a:r>
          </a:p>
        </p:txBody>
      </p:sp>
      <p:sp>
        <p:nvSpPr>
          <p:cNvPr id="10" name="Rounded Rectangle 9"/>
          <p:cNvSpPr/>
          <p:nvPr/>
        </p:nvSpPr>
        <p:spPr>
          <a:xfrm>
            <a:off x="594360" y="3794760"/>
            <a:ext cx="11064240" cy="1627632"/>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37160" rIns="137160" tIns="82296"/>
          <a:lstStyle/>
          <a:p>
            <a:pPr algn="ctr"/>
            <a:r>
              <a:rPr sz="1019" b="1">
                <a:solidFill>
                  <a:srgbClr val="FFFFFF"/>
                </a:solidFill>
                <a:latin typeface="Arial"/>
              </a:rPr>
              <a:t>Alternative-use optionality - treat as an open DD question, not a valuation premium</a:t>
            </a:r>
          </a:p>
          <a:p>
            <a:pPr>
              <a:spcBef>
                <a:spcPts val="400"/>
              </a:spcBef>
            </a:pPr>
            <a:r>
              <a:rPr sz="830">
                <a:solidFill>
                  <a:srgbClr val="EAEEF5"/>
                </a:solidFill>
                <a:latin typeface="Arial"/>
              </a:rPr>
              <a:t>Sell-side has floated data-centre, solar and dairy / agricultural conversion optionality. Calthorpe and Calder directly contradict realizability on Aurora’s specific sites: both sites are rural-production zoned and HPL-overlay soils; both sit outside the north-west Auckland data-centre cluster; utility solar tends to be a lease at agricultural value, not a buy-out; any non-rural use has 24-36 month consenting risk plus appeals. Confirm whether a named non-egg buyer exists and at what premium to rural-production going-concern.</a:t>
            </a:r>
          </a:p>
        </p:txBody>
      </p:sp>
      <p:sp>
        <p:nvSpPr>
          <p:cNvPr id="11" name="Rectangle 10"/>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2" name="TextBox 11"/>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Henry Calder operator interview; Calthorpe Parts 7 and 8; Halberd business model / alt-use annex; Tasman Mercantile follow-up excerpt.</a:t>
            </a:r>
          </a:p>
        </p:txBody>
      </p:sp>
      <p:sp>
        <p:nvSpPr>
          <p:cNvPr id="13" name="TextBox 12"/>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4" name="TextBox 13"/>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13</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9. RISKS</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Prioritized risk register - five risks that matter for pre-LOI underwriting</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457200" y="1005840"/>
          <a:ext cx="11384279" cy="5321808"/>
        </p:xfrm>
        <a:graphic>
          <a:graphicData uri="http://schemas.openxmlformats.org/drawingml/2006/table">
            <a:tbl>
              <a:tblPr firstRow="1" bandRow="1">
                <a:tableStyleId>{5C22544A-7EE6-4342-B048-85BDC9FD1C3A}</a:tableStyleId>
              </a:tblPr>
              <a:tblGrid>
                <a:gridCol w="1874519"/>
                <a:gridCol w="3429000"/>
                <a:gridCol w="749808"/>
                <a:gridCol w="868680"/>
                <a:gridCol w="4462272"/>
              </a:tblGrid>
              <a:tr h="886968">
                <a:tc>
                  <a:txBody>
                    <a:bodyPr wrap="square"/>
                    <a:lstStyle/>
                    <a:p>
                      <a:pPr algn="l"/>
                      <a:r>
                        <a:rPr sz="585" b="1">
                          <a:solidFill>
                            <a:srgbClr val="FFFFFF"/>
                          </a:solidFill>
                          <a:latin typeface="Arial"/>
                        </a:rPr>
                        <a:t>Risk</a:t>
                      </a:r>
                    </a:p>
                  </a:txBody>
                  <a:tcPr anchor="ctr" marL="36576" marR="36576" marT="27432" marB="27432">
                    <a:solidFill>
                      <a:srgbClr val="142C52"/>
                    </a:solidFill>
                  </a:tcPr>
                </a:tc>
                <a:tc>
                  <a:txBody>
                    <a:bodyPr wrap="square"/>
                    <a:lstStyle/>
                    <a:p>
                      <a:pPr algn="l"/>
                      <a:r>
                        <a:rPr sz="585" b="1">
                          <a:solidFill>
                            <a:srgbClr val="FFFFFF"/>
                          </a:solidFill>
                          <a:latin typeface="Arial"/>
                        </a:rPr>
                        <a:t>Evidence</a:t>
                      </a:r>
                    </a:p>
                  </a:txBody>
                  <a:tcPr anchor="ctr" marL="36576" marR="36576" marT="27432" marB="27432">
                    <a:solidFill>
                      <a:srgbClr val="142C52"/>
                    </a:solidFill>
                  </a:tcPr>
                </a:tc>
                <a:tc>
                  <a:txBody>
                    <a:bodyPr wrap="square"/>
                    <a:lstStyle/>
                    <a:p>
                      <a:pPr algn="l"/>
                      <a:r>
                        <a:rPr sz="585" b="1">
                          <a:solidFill>
                            <a:srgbClr val="FFFFFF"/>
                          </a:solidFill>
                          <a:latin typeface="Arial"/>
                        </a:rPr>
                        <a:t>Impact</a:t>
                      </a:r>
                    </a:p>
                  </a:txBody>
                  <a:tcPr anchor="ctr" marL="36576" marR="36576" marT="27432" marB="27432">
                    <a:solidFill>
                      <a:srgbClr val="142C52"/>
                    </a:solidFill>
                  </a:tcPr>
                </a:tc>
                <a:tc>
                  <a:txBody>
                    <a:bodyPr wrap="square"/>
                    <a:lstStyle/>
                    <a:p>
                      <a:pPr algn="l"/>
                      <a:r>
                        <a:rPr sz="585" b="1">
                          <a:solidFill>
                            <a:srgbClr val="FFFFFF"/>
                          </a:solidFill>
                          <a:latin typeface="Arial"/>
                        </a:rPr>
                        <a:t>Probability</a:t>
                      </a:r>
                    </a:p>
                  </a:txBody>
                  <a:tcPr anchor="ctr" marL="36576" marR="36576" marT="27432" marB="27432">
                    <a:solidFill>
                      <a:srgbClr val="142C52"/>
                    </a:solidFill>
                  </a:tcPr>
                </a:tc>
                <a:tc>
                  <a:txBody>
                    <a:bodyPr wrap="square"/>
                    <a:lstStyle/>
                    <a:p>
                      <a:pPr algn="l"/>
                      <a:r>
                        <a:rPr sz="585" b="1">
                          <a:solidFill>
                            <a:srgbClr val="FFFFFF"/>
                          </a:solidFill>
                          <a:latin typeface="Arial"/>
                        </a:rPr>
                        <a:t>Mitigant / confirmatory ask</a:t>
                      </a:r>
                    </a:p>
                  </a:txBody>
                  <a:tcPr anchor="ctr" marL="36576" marR="36576" marT="27432" marB="27432">
                    <a:solidFill>
                      <a:srgbClr val="142C52"/>
                    </a:solidFill>
                  </a:tcPr>
                </a:tc>
              </a:tr>
              <a:tr h="886968">
                <a:tc>
                  <a:txBody>
                    <a:bodyPr wrap="square"/>
                    <a:lstStyle/>
                    <a:p>
                      <a:pPr algn="l"/>
                      <a:r>
                        <a:rPr sz="585" b="0">
                          <a:solidFill>
                            <a:srgbClr val="404C61"/>
                          </a:solidFill>
                          <a:latin typeface="Arial"/>
                        </a:rPr>
                        <a:t>1. Colony-to-barn transition slip</a:t>
                      </a:r>
                    </a:p>
                  </a:txBody>
                  <a:tcPr anchor="ctr" marL="36576" marR="36576" marT="27432" marB="27432"/>
                </a:tc>
                <a:tc>
                  <a:txBody>
                    <a:bodyPr wrap="square"/>
                    <a:lstStyle/>
                    <a:p>
                      <a:pPr algn="l"/>
                      <a:r>
                        <a:rPr sz="585" b="0">
                          <a:solidFill>
                            <a:srgbClr val="404C61"/>
                          </a:solidFill>
                          <a:latin typeface="Arial"/>
                        </a:rPr>
                        <a:t>40% colony; no public Selwyn / Waikato RMA lodgement found by expert; 24-30 month end-to-end timeline vs end-2027 pledge.</a:t>
                      </a:r>
                    </a:p>
                  </a:txBody>
                  <a:tcPr anchor="ctr" marL="36576" marR="36576" marT="27432" marB="27432"/>
                </a:tc>
                <a:tc>
                  <a:txBody>
                    <a:bodyPr wrap="square"/>
                    <a:lstStyle/>
                    <a:p>
                      <a:pPr algn="l"/>
                      <a:r>
                        <a:rPr sz="585" b="0">
                          <a:solidFill>
                            <a:srgbClr val="404C61"/>
                          </a:solidFill>
                          <a:latin typeface="Arial"/>
                        </a:rPr>
                        <a:t>High</a:t>
                      </a:r>
                    </a:p>
                  </a:txBody>
                  <a:tcPr anchor="ctr" marL="36576" marR="36576" marT="27432" marB="27432">
                    <a:solidFill>
                      <a:srgbClr val="FAE1E1"/>
                    </a:solidFill>
                  </a:tcPr>
                </a:tc>
                <a:tc>
                  <a:txBody>
                    <a:bodyPr wrap="square"/>
                    <a:lstStyle/>
                    <a:p>
                      <a:pPr algn="l"/>
                      <a:r>
                        <a:rPr sz="585" b="0">
                          <a:solidFill>
                            <a:srgbClr val="404C61"/>
                          </a:solidFill>
                          <a:latin typeface="Arial"/>
                        </a:rPr>
                        <a:t>Med / unknown</a:t>
                      </a:r>
                    </a:p>
                  </a:txBody>
                  <a:tcPr anchor="ctr" marL="36576" marR="36576" marT="27432" marB="27432">
                    <a:solidFill>
                      <a:srgbClr val="FAEED6"/>
                    </a:solidFill>
                  </a:tcPr>
                </a:tc>
                <a:tc>
                  <a:txBody>
                    <a:bodyPr wrap="square"/>
                    <a:lstStyle/>
                    <a:p>
                      <a:pPr algn="l"/>
                      <a:r>
                        <a:rPr sz="585" b="0">
                          <a:solidFill>
                            <a:srgbClr val="404C61"/>
                          </a:solidFill>
                          <a:latin typeface="Arial"/>
                        </a:rPr>
                        <a:t>Demand consents, pre-lodgement records, Gantt, Big Dutchman PO, DOC / pullet orders and contingency capacity.</a:t>
                      </a:r>
                    </a:p>
                  </a:txBody>
                  <a:tcPr anchor="ctr" marL="36576" marR="36576" marT="27432" marB="27432"/>
                </a:tc>
              </a:tr>
              <a:tr h="886968">
                <a:tc>
                  <a:txBody>
                    <a:bodyPr wrap="square"/>
                    <a:lstStyle/>
                    <a:p>
                      <a:pPr algn="l"/>
                      <a:r>
                        <a:rPr sz="585" b="0">
                          <a:solidFill>
                            <a:srgbClr val="404C61"/>
                          </a:solidFill>
                          <a:latin typeface="Arial"/>
                        </a:rPr>
                        <a:t>2. Retail concentration + PL tender cliff</a:t>
                      </a:r>
                    </a:p>
                  </a:txBody>
                  <a:tcPr anchor="ctr" marL="36576" marR="36576" marT="27432" marB="27432">
                    <a:solidFill>
                      <a:srgbClr val="EAEEF5"/>
                    </a:solidFill>
                  </a:tcPr>
                </a:tc>
                <a:tc>
                  <a:txBody>
                    <a:bodyPr wrap="square"/>
                    <a:lstStyle/>
                    <a:p>
                      <a:pPr algn="l"/>
                      <a:r>
                        <a:rPr sz="585" b="0">
                          <a:solidFill>
                            <a:srgbClr val="404C61"/>
                          </a:solidFill>
                          <a:latin typeface="Arial"/>
                        </a:rPr>
                        <a:t>Top 3 legal retail accounts likely 60-70% revenue; PL ~50% retail volume; one Pams FR tender loss = NZ$8-12M revenue cliff.</a:t>
                      </a:r>
                    </a:p>
                  </a:txBody>
                  <a:tcPr anchor="ctr" marL="36576" marR="36576" marT="27432" marB="27432">
                    <a:solidFill>
                      <a:srgbClr val="EAEEF5"/>
                    </a:solidFill>
                  </a:tcPr>
                </a:tc>
                <a:tc>
                  <a:txBody>
                    <a:bodyPr wrap="square"/>
                    <a:lstStyle/>
                    <a:p>
                      <a:pPr algn="l"/>
                      <a:r>
                        <a:rPr sz="585" b="0">
                          <a:solidFill>
                            <a:srgbClr val="404C61"/>
                          </a:solidFill>
                          <a:latin typeface="Arial"/>
                        </a:rPr>
                        <a:t>High</a:t>
                      </a:r>
                    </a:p>
                  </a:txBody>
                  <a:tcPr anchor="ctr" marL="36576" marR="36576" marT="27432" marB="27432">
                    <a:solidFill>
                      <a:srgbClr val="FAE1E1"/>
                    </a:solidFill>
                  </a:tcPr>
                </a:tc>
                <a:tc>
                  <a:txBody>
                    <a:bodyPr wrap="square"/>
                    <a:lstStyle/>
                    <a:p>
                      <a:pPr algn="l"/>
                      <a:r>
                        <a:rPr sz="585" b="0">
                          <a:solidFill>
                            <a:srgbClr val="404C61"/>
                          </a:solidFill>
                          <a:latin typeface="Arial"/>
                        </a:rPr>
                        <a:t>Med</a:t>
                      </a:r>
                    </a:p>
                  </a:txBody>
                  <a:tcPr anchor="ctr" marL="36576" marR="36576" marT="27432" marB="27432">
                    <a:solidFill>
                      <a:srgbClr val="FAEED6"/>
                    </a:solidFill>
                  </a:tcPr>
                </a:tc>
                <a:tc>
                  <a:txBody>
                    <a:bodyPr wrap="square"/>
                    <a:lstStyle/>
                    <a:p>
                      <a:pPr algn="l"/>
                      <a:r>
                        <a:rPr sz="585" b="0">
                          <a:solidFill>
                            <a:srgbClr val="404C61"/>
                          </a:solidFill>
                          <a:latin typeface="Arial"/>
                        </a:rPr>
                        <a:t>Audited top-10 customer / banner / SKU revenue, contract expiries, tender calendar, cage-free clauses and trade-spend roll-up.</a:t>
                      </a:r>
                    </a:p>
                  </a:txBody>
                  <a:tcPr anchor="ctr" marL="36576" marR="36576" marT="27432" marB="27432">
                    <a:solidFill>
                      <a:srgbClr val="EAEEF5"/>
                    </a:solidFill>
                  </a:tcPr>
                </a:tc>
              </a:tr>
              <a:tr h="886968">
                <a:tc>
                  <a:txBody>
                    <a:bodyPr wrap="square"/>
                    <a:lstStyle/>
                    <a:p>
                      <a:pPr algn="l"/>
                      <a:r>
                        <a:rPr sz="585" b="0">
                          <a:solidFill>
                            <a:srgbClr val="404C61"/>
                          </a:solidFill>
                          <a:latin typeface="Arial"/>
                        </a:rPr>
                        <a:t>3. Free-range premium compression</a:t>
                      </a:r>
                    </a:p>
                  </a:txBody>
                  <a:tcPr anchor="ctr" marL="36576" marR="36576" marT="27432" marB="27432"/>
                </a:tc>
                <a:tc>
                  <a:txBody>
                    <a:bodyPr wrap="square"/>
                    <a:lstStyle/>
                    <a:p>
                      <a:pPr algn="l"/>
                      <a:r>
                        <a:rPr sz="585" b="0">
                          <a:solidFill>
                            <a:srgbClr val="404C61"/>
                          </a:solidFill>
                          <a:latin typeface="Arial"/>
                        </a:rPr>
                        <a:t>Broker 30%+ conflicts with 2026 transaction prices and RetailIQ shelf data; expert trajectory 18% FY26 -&gt; 14% FY27 -&gt; 12% FY28.</a:t>
                      </a:r>
                    </a:p>
                  </a:txBody>
                  <a:tcPr anchor="ctr" marL="36576" marR="36576" marT="27432" marB="27432"/>
                </a:tc>
                <a:tc>
                  <a:txBody>
                    <a:bodyPr wrap="square"/>
                    <a:lstStyle/>
                    <a:p>
                      <a:pPr algn="l"/>
                      <a:r>
                        <a:rPr sz="585" b="0">
                          <a:solidFill>
                            <a:srgbClr val="404C61"/>
                          </a:solidFill>
                          <a:latin typeface="Arial"/>
                        </a:rPr>
                        <a:t>Med / High</a:t>
                      </a:r>
                    </a:p>
                  </a:txBody>
                  <a:tcPr anchor="ctr" marL="36576" marR="36576" marT="27432" marB="27432">
                    <a:solidFill>
                      <a:srgbClr val="FAE1E1"/>
                    </a:solidFill>
                  </a:tcPr>
                </a:tc>
                <a:tc>
                  <a:txBody>
                    <a:bodyPr wrap="square"/>
                    <a:lstStyle/>
                    <a:p>
                      <a:pPr algn="l"/>
                      <a:r>
                        <a:rPr sz="585" b="0">
                          <a:solidFill>
                            <a:srgbClr val="404C61"/>
                          </a:solidFill>
                          <a:latin typeface="Arial"/>
                        </a:rPr>
                        <a:t>High</a:t>
                      </a:r>
                    </a:p>
                  </a:txBody>
                  <a:tcPr anchor="ctr" marL="36576" marR="36576" marT="27432" marB="27432">
                    <a:solidFill>
                      <a:srgbClr val="FAE1E1"/>
                    </a:solidFill>
                  </a:tcPr>
                </a:tc>
                <a:tc>
                  <a:txBody>
                    <a:bodyPr wrap="square"/>
                    <a:lstStyle/>
                    <a:p>
                      <a:pPr algn="l"/>
                      <a:r>
                        <a:rPr sz="585" b="0">
                          <a:solidFill>
                            <a:srgbClr val="404C61"/>
                          </a:solidFill>
                          <a:latin typeface="Arial"/>
                        </a:rPr>
                        <a:t>Request actual gate prices by SKU, price review clauses, elasticity history and consumer / retailer category research.</a:t>
                      </a:r>
                    </a:p>
                  </a:txBody>
                  <a:tcPr anchor="ctr" marL="36576" marR="36576" marT="27432" marB="27432"/>
                </a:tc>
              </a:tr>
              <a:tr h="886968">
                <a:tc>
                  <a:txBody>
                    <a:bodyPr wrap="square"/>
                    <a:lstStyle/>
                    <a:p>
                      <a:pPr algn="l"/>
                      <a:r>
                        <a:rPr sz="585" b="0">
                          <a:solidFill>
                            <a:srgbClr val="404C61"/>
                          </a:solidFill>
                          <a:latin typeface="Arial"/>
                        </a:rPr>
                        <a:t>4. Input-cost and supplier exposure</a:t>
                      </a:r>
                    </a:p>
                  </a:txBody>
                  <a:tcPr anchor="ctr" marL="36576" marR="36576" marT="27432" marB="27432">
                    <a:solidFill>
                      <a:srgbClr val="EAEEF5"/>
                    </a:solidFill>
                  </a:tcPr>
                </a:tc>
                <a:tc>
                  <a:txBody>
                    <a:bodyPr wrap="square"/>
                    <a:lstStyle/>
                    <a:p>
                      <a:pPr algn="l"/>
                      <a:r>
                        <a:rPr sz="585" b="0">
                          <a:solidFill>
                            <a:srgbClr val="404C61"/>
                          </a:solidFill>
                          <a:latin typeface="Arial"/>
                        </a:rPr>
                        <a:t>No captive feed or breeder; 2027 electricity re-tariff; Huhtamaki packaging sole supplier; DOC and equipment lead-time bottlenecks.</a:t>
                      </a:r>
                    </a:p>
                  </a:txBody>
                  <a:tcPr anchor="ctr" marL="36576" marR="36576" marT="27432" marB="27432">
                    <a:solidFill>
                      <a:srgbClr val="EAEEF5"/>
                    </a:solidFill>
                  </a:tcPr>
                </a:tc>
                <a:tc>
                  <a:txBody>
                    <a:bodyPr wrap="square"/>
                    <a:lstStyle/>
                    <a:p>
                      <a:pPr algn="l"/>
                      <a:r>
                        <a:rPr sz="585" b="0">
                          <a:solidFill>
                            <a:srgbClr val="404C61"/>
                          </a:solidFill>
                          <a:latin typeface="Arial"/>
                        </a:rPr>
                        <a:t>Med / High</a:t>
                      </a:r>
                    </a:p>
                  </a:txBody>
                  <a:tcPr anchor="ctr" marL="36576" marR="36576" marT="27432" marB="27432">
                    <a:solidFill>
                      <a:srgbClr val="FAE1E1"/>
                    </a:solidFill>
                  </a:tcPr>
                </a:tc>
                <a:tc>
                  <a:txBody>
                    <a:bodyPr wrap="square"/>
                    <a:lstStyle/>
                    <a:p>
                      <a:pPr algn="l"/>
                      <a:r>
                        <a:rPr sz="585" b="0">
                          <a:solidFill>
                            <a:srgbClr val="404C61"/>
                          </a:solidFill>
                          <a:latin typeface="Arial"/>
                        </a:rPr>
                        <a:t>Med</a:t>
                      </a:r>
                    </a:p>
                  </a:txBody>
                  <a:tcPr anchor="ctr" marL="36576" marR="36576" marT="27432" marB="27432">
                    <a:solidFill>
                      <a:srgbClr val="FAEED6"/>
                    </a:solidFill>
                  </a:tcPr>
                </a:tc>
                <a:tc>
                  <a:txBody>
                    <a:bodyPr wrap="square"/>
                    <a:lstStyle/>
                    <a:p>
                      <a:pPr algn="l"/>
                      <a:r>
                        <a:rPr sz="585" b="0">
                          <a:solidFill>
                            <a:srgbClr val="404C61"/>
                          </a:solidFill>
                          <a:latin typeface="Arial"/>
                        </a:rPr>
                        <a:t>Supplier contracts, inventory, tariff terms, packaging backup, labor plan, insurance and ETS scenario.</a:t>
                      </a:r>
                    </a:p>
                  </a:txBody>
                  <a:tcPr anchor="ctr" marL="36576" marR="36576" marT="27432" marB="27432">
                    <a:solidFill>
                      <a:srgbClr val="EAEEF5"/>
                    </a:solidFill>
                  </a:tcPr>
                </a:tc>
              </a:tr>
              <a:tr h="886968">
                <a:tc>
                  <a:txBody>
                    <a:bodyPr wrap="square"/>
                    <a:lstStyle/>
                    <a:p>
                      <a:pPr algn="l"/>
                      <a:r>
                        <a:rPr sz="585" b="0">
                          <a:solidFill>
                            <a:srgbClr val="404C61"/>
                          </a:solidFill>
                          <a:latin typeface="Arial"/>
                        </a:rPr>
                        <a:t>5. Governance, key people and site concentration</a:t>
                      </a:r>
                    </a:p>
                  </a:txBody>
                  <a:tcPr anchor="ctr" marL="36576" marR="36576" marT="27432" marB="27432"/>
                </a:tc>
                <a:tc>
                  <a:txBody>
                    <a:bodyPr wrap="square"/>
                    <a:lstStyle/>
                    <a:p>
                      <a:pPr algn="l"/>
                      <a:r>
                        <a:rPr sz="585" b="0">
                          <a:solidFill>
                            <a:srgbClr val="404C61"/>
                          </a:solidFill>
                          <a:latin typeface="Arial"/>
                        </a:rPr>
                        <a:t>Family board chair succession; Mark and Hone key-person reliance; only one site per island; H7N6 event can be 25-35% EBITDA hit per affected farm.</a:t>
                      </a:r>
                    </a:p>
                  </a:txBody>
                  <a:tcPr anchor="ctr" marL="36576" marR="36576" marT="27432" marB="27432"/>
                </a:tc>
                <a:tc>
                  <a:txBody>
                    <a:bodyPr wrap="square"/>
                    <a:lstStyle/>
                    <a:p>
                      <a:pPr algn="l"/>
                      <a:r>
                        <a:rPr sz="585" b="0">
                          <a:solidFill>
                            <a:srgbClr val="404C61"/>
                          </a:solidFill>
                          <a:latin typeface="Arial"/>
                        </a:rPr>
                        <a:t>Med</a:t>
                      </a:r>
                    </a:p>
                  </a:txBody>
                  <a:tcPr anchor="ctr" marL="36576" marR="36576" marT="27432" marB="27432">
                    <a:solidFill>
                      <a:srgbClr val="FAEED6"/>
                    </a:solidFill>
                  </a:tcPr>
                </a:tc>
                <a:tc>
                  <a:txBody>
                    <a:bodyPr wrap="square"/>
                    <a:lstStyle/>
                    <a:p>
                      <a:pPr algn="l"/>
                      <a:r>
                        <a:rPr sz="585" b="0">
                          <a:solidFill>
                            <a:srgbClr val="404C61"/>
                          </a:solidFill>
                          <a:latin typeface="Arial"/>
                        </a:rPr>
                        <a:t>Med</a:t>
                      </a:r>
                    </a:p>
                  </a:txBody>
                  <a:tcPr anchor="ctr" marL="36576" marR="36576" marT="27432" marB="27432">
                    <a:solidFill>
                      <a:srgbClr val="FAEED6"/>
                    </a:solidFill>
                  </a:tcPr>
                </a:tc>
                <a:tc>
                  <a:txBody>
                    <a:bodyPr wrap="square"/>
                    <a:lstStyle/>
                    <a:p>
                      <a:pPr algn="l"/>
                      <a:r>
                        <a:rPr sz="585" b="0">
                          <a:solidFill>
                            <a:srgbClr val="404C61"/>
                          </a:solidFill>
                          <a:latin typeface="Arial"/>
                        </a:rPr>
                        <a:t>Board decision rights, chair transition plan, management retention, site-level BI / biosecurity insurance and disaster recovery.</a:t>
                      </a:r>
                    </a:p>
                  </a:txBody>
                  <a:tcPr anchor="ctr" marL="36576" marR="36576" marT="27432" marB="27432"/>
                </a:tc>
              </a:tr>
            </a:tbl>
          </a:graphicData>
        </a:graphic>
      </p:graphicFrame>
      <p:sp>
        <p:nvSpPr>
          <p:cNvPr id="7" name="Rectangle 6"/>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Calthorpe Parts 2, 3, 4, 6, 7 and 8; ACII Wave 11; RetailIQ Q1 2026; WOAH self-declaration; Aurora IM / website.</a:t>
            </a:r>
          </a:p>
        </p:txBody>
      </p:sp>
      <p:sp>
        <p:nvSpPr>
          <p:cNvPr id="9" name="TextBox 8"/>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0" name="TextBox 9"/>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14</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10. CONFIRMATORY DILIGENCE</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Confirmatory DD priorities - specific data requests that move the underwriting</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Rounded Rectangle 5"/>
          <p:cNvSpPr/>
          <p:nvPr/>
        </p:nvSpPr>
        <p:spPr>
          <a:xfrm>
            <a:off x="502920" y="1152144"/>
            <a:ext cx="3493008" cy="169164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a:lstStyle/>
          <a:p>
            <a:pPr algn="ctr"/>
            <a:r>
              <a:rPr sz="1019" b="1">
                <a:solidFill>
                  <a:srgbClr val="142C52"/>
                </a:solidFill>
                <a:latin typeface="Arial"/>
              </a:rPr>
              <a:t>1. Conversion proof</a:t>
            </a:r>
          </a:p>
          <a:p>
            <a:pPr>
              <a:spcBef>
                <a:spcPts val="200"/>
              </a:spcBef>
            </a:pPr>
            <a:r>
              <a:rPr sz="750">
                <a:solidFill>
                  <a:srgbClr val="404C61"/>
                </a:solidFill>
                <a:latin typeface="Arial"/>
              </a:rPr>
              <a:t>• RMA and building consent filings plus pre-lodgement correspondence</a:t>
            </a:r>
          </a:p>
          <a:p>
            <a:pPr>
              <a:spcBef>
                <a:spcPts val="200"/>
              </a:spcBef>
            </a:pPr>
            <a:r>
              <a:rPr sz="750">
                <a:solidFill>
                  <a:srgbClr val="404C61"/>
                </a:solidFill>
                <a:latin typeface="Arial"/>
              </a:rPr>
              <a:t>• Project Gantt with critical path, contractor scope and contingency</a:t>
            </a:r>
          </a:p>
          <a:p>
            <a:pPr>
              <a:spcBef>
                <a:spcPts val="200"/>
              </a:spcBef>
            </a:pPr>
            <a:r>
              <a:rPr sz="750">
                <a:solidFill>
                  <a:srgbClr val="404C61"/>
                </a:solidFill>
                <a:latin typeface="Arial"/>
              </a:rPr>
              <a:t>• Equipment PO / delivery milestones and DOC / pullet order book</a:t>
            </a:r>
          </a:p>
        </p:txBody>
      </p:sp>
      <p:sp>
        <p:nvSpPr>
          <p:cNvPr id="7" name="Rounded Rectangle 6"/>
          <p:cNvSpPr/>
          <p:nvPr/>
        </p:nvSpPr>
        <p:spPr>
          <a:xfrm>
            <a:off x="4297680" y="1152144"/>
            <a:ext cx="3493008" cy="169164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a:lstStyle/>
          <a:p>
            <a:pPr algn="ctr"/>
            <a:r>
              <a:rPr sz="1019" b="1">
                <a:solidFill>
                  <a:srgbClr val="B07A4E"/>
                </a:solidFill>
                <a:latin typeface="Arial"/>
              </a:rPr>
              <a:t>2. Customer and contract durability</a:t>
            </a:r>
          </a:p>
          <a:p>
            <a:pPr>
              <a:spcBef>
                <a:spcPts val="200"/>
              </a:spcBef>
            </a:pPr>
            <a:r>
              <a:rPr sz="750">
                <a:solidFill>
                  <a:srgbClr val="404C61"/>
                </a:solidFill>
                <a:latin typeface="Arial"/>
              </a:rPr>
              <a:t>• Audited revenue by customer, banner, channel, SKU and production system</a:t>
            </a:r>
          </a:p>
          <a:p>
            <a:pPr>
              <a:spcBef>
                <a:spcPts val="200"/>
              </a:spcBef>
            </a:pPr>
            <a:r>
              <a:rPr sz="750">
                <a:solidFill>
                  <a:srgbClr val="404C61"/>
                </a:solidFill>
                <a:latin typeface="Arial"/>
              </a:rPr>
              <a:t>• Branded vs private-label P&amp;L by retailer</a:t>
            </a:r>
          </a:p>
          <a:p>
            <a:pPr>
              <a:spcBef>
                <a:spcPts val="200"/>
              </a:spcBef>
            </a:pPr>
            <a:r>
              <a:rPr sz="750">
                <a:solidFill>
                  <a:srgbClr val="404C61"/>
                </a:solidFill>
                <a:latin typeface="Arial"/>
              </a:rPr>
              <a:t>• Contract expiry, notice, price-review, cage-free clauses and tender calendar</a:t>
            </a:r>
          </a:p>
        </p:txBody>
      </p:sp>
      <p:sp>
        <p:nvSpPr>
          <p:cNvPr id="8" name="Rounded Rectangle 7"/>
          <p:cNvSpPr/>
          <p:nvPr/>
        </p:nvSpPr>
        <p:spPr>
          <a:xfrm>
            <a:off x="8092440" y="1152144"/>
            <a:ext cx="3493008" cy="169164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a:lstStyle/>
          <a:p>
            <a:pPr algn="ctr"/>
            <a:r>
              <a:rPr sz="1019" b="1">
                <a:solidFill>
                  <a:srgbClr val="142C52"/>
                </a:solidFill>
                <a:latin typeface="Arial"/>
              </a:rPr>
              <a:t>3. Unit economics and quality of earnings</a:t>
            </a:r>
          </a:p>
          <a:p>
            <a:pPr>
              <a:spcBef>
                <a:spcPts val="200"/>
              </a:spcBef>
            </a:pPr>
            <a:r>
              <a:rPr sz="750">
                <a:solidFill>
                  <a:srgbClr val="404C61"/>
                </a:solidFill>
                <a:latin typeface="Arial"/>
              </a:rPr>
              <a:t>• FY22-24 audited financials and adjusted EBITDA bridge</a:t>
            </a:r>
          </a:p>
          <a:p>
            <a:pPr>
              <a:spcBef>
                <a:spcPts val="200"/>
              </a:spcBef>
            </a:pPr>
            <a:r>
              <a:rPr sz="750">
                <a:solidFill>
                  <a:srgbClr val="404C61"/>
                </a:solidFill>
                <a:latin typeface="Arial"/>
              </a:rPr>
              <a:t>• Per-dozen margin by channel, SKU and production system</a:t>
            </a:r>
          </a:p>
          <a:p>
            <a:pPr>
              <a:spcBef>
                <a:spcPts val="200"/>
              </a:spcBef>
            </a:pPr>
            <a:r>
              <a:rPr sz="750">
                <a:solidFill>
                  <a:srgbClr val="404C61"/>
                </a:solidFill>
                <a:latin typeface="Arial"/>
              </a:rPr>
              <a:t>• Trade-spend, grade yield, seconds, manure and spent-hen accounting</a:t>
            </a:r>
          </a:p>
        </p:txBody>
      </p:sp>
      <p:sp>
        <p:nvSpPr>
          <p:cNvPr id="9" name="Rounded Rectangle 8"/>
          <p:cNvSpPr/>
          <p:nvPr/>
        </p:nvSpPr>
        <p:spPr>
          <a:xfrm>
            <a:off x="502920" y="3209544"/>
            <a:ext cx="5440680" cy="1691640"/>
          </a:xfrm>
          <a:prstGeom prst="roundRect">
            <a:avLst/>
          </a:prstGeom>
          <a:solidFill>
            <a:srgbClr val="FCF7F2"/>
          </a:solidFill>
          <a:ln w="10160">
            <a:solidFill>
              <a:srgbClr val="C4A484"/>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a:lstStyle/>
          <a:p>
            <a:pPr algn="ctr"/>
            <a:r>
              <a:rPr sz="1019" b="1">
                <a:solidFill>
                  <a:srgbClr val="B07A4E"/>
                </a:solidFill>
                <a:latin typeface="Arial"/>
              </a:rPr>
              <a:t>4. Input-side resilience</a:t>
            </a:r>
          </a:p>
          <a:p>
            <a:pPr>
              <a:spcBef>
                <a:spcPts val="200"/>
              </a:spcBef>
            </a:pPr>
            <a:r>
              <a:rPr sz="750">
                <a:solidFill>
                  <a:srgbClr val="404C61"/>
                </a:solidFill>
                <a:latin typeface="Arial"/>
              </a:rPr>
              <a:t>• Feed contracts, inventory policy and pass-through mechanics</a:t>
            </a:r>
          </a:p>
          <a:p>
            <a:pPr>
              <a:spcBef>
                <a:spcPts val="200"/>
              </a:spcBef>
            </a:pPr>
            <a:r>
              <a:rPr sz="750">
                <a:solidFill>
                  <a:srgbClr val="404C61"/>
                </a:solidFill>
                <a:latin typeface="Arial"/>
              </a:rPr>
              <a:t>• Electricity tariff expiry and load forecast through conversion</a:t>
            </a:r>
          </a:p>
          <a:p>
            <a:pPr>
              <a:spcBef>
                <a:spcPts val="200"/>
              </a:spcBef>
            </a:pPr>
            <a:r>
              <a:rPr sz="750">
                <a:solidFill>
                  <a:srgbClr val="404C61"/>
                </a:solidFill>
                <a:latin typeface="Arial"/>
              </a:rPr>
              <a:t>• Packaging backup, labor plan, insurance, ETS and biosecurity protocols</a:t>
            </a:r>
          </a:p>
        </p:txBody>
      </p:sp>
      <p:sp>
        <p:nvSpPr>
          <p:cNvPr id="10" name="Rounded Rectangle 9"/>
          <p:cNvSpPr/>
          <p:nvPr/>
        </p:nvSpPr>
        <p:spPr>
          <a:xfrm>
            <a:off x="6263640" y="3209544"/>
            <a:ext cx="5440680" cy="1691640"/>
          </a:xfrm>
          <a:prstGeom prst="roundRect">
            <a:avLst/>
          </a:prstGeom>
          <a:solidFill>
            <a:srgbClr val="EAEEF5"/>
          </a:solidFill>
          <a:ln w="10160">
            <a:solidFill>
              <a:srgbClr val="7A8FA9"/>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a:lstStyle/>
          <a:p>
            <a:pPr algn="ctr"/>
            <a:r>
              <a:rPr sz="1019" b="1">
                <a:solidFill>
                  <a:srgbClr val="142C52"/>
                </a:solidFill>
                <a:latin typeface="Arial"/>
              </a:rPr>
              <a:t>5. Governance and asset optionality</a:t>
            </a:r>
          </a:p>
          <a:p>
            <a:pPr>
              <a:spcBef>
                <a:spcPts val="200"/>
              </a:spcBef>
            </a:pPr>
            <a:r>
              <a:rPr sz="750">
                <a:solidFill>
                  <a:srgbClr val="404C61"/>
                </a:solidFill>
                <a:latin typeface="Arial"/>
              </a:rPr>
              <a:t>• Board seats, veto rights, chair succession and external NED renewal</a:t>
            </a:r>
          </a:p>
          <a:p>
            <a:pPr>
              <a:spcBef>
                <a:spcPts val="200"/>
              </a:spcBef>
            </a:pPr>
            <a:r>
              <a:rPr sz="750">
                <a:solidFill>
                  <a:srgbClr val="404C61"/>
                </a:solidFill>
                <a:latin typeface="Arial"/>
              </a:rPr>
              <a:t>• Mark / Hone retention and succession plans</a:t>
            </a:r>
          </a:p>
          <a:p>
            <a:pPr>
              <a:spcBef>
                <a:spcPts val="200"/>
              </a:spcBef>
            </a:pPr>
            <a:r>
              <a:rPr sz="750">
                <a:solidFill>
                  <a:srgbClr val="404C61"/>
                </a:solidFill>
                <a:latin typeface="Arial"/>
              </a:rPr>
              <a:t>• Land titles, HPL overlays, zoning and any named non-egg buyer interest</a:t>
            </a:r>
          </a:p>
        </p:txBody>
      </p:sp>
      <p:sp>
        <p:nvSpPr>
          <p:cNvPr id="11" name="Rounded Rectangle 10"/>
          <p:cNvSpPr/>
          <p:nvPr/>
        </p:nvSpPr>
        <p:spPr>
          <a:xfrm>
            <a:off x="594360" y="5440680"/>
            <a:ext cx="10972800" cy="502920"/>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30" b="1">
                <a:solidFill>
                  <a:srgbClr val="FFFFFF"/>
                </a:solidFill>
                <a:latin typeface="Arial"/>
              </a:rPr>
              <a:t>IC read-across</a:t>
            </a:r>
          </a:p>
          <a:p>
            <a:pPr>
              <a:spcBef>
                <a:spcPts val="300"/>
              </a:spcBef>
            </a:pPr>
            <a:r>
              <a:rPr sz="780">
                <a:solidFill>
                  <a:srgbClr val="EAEEF5"/>
                </a:solidFill>
                <a:latin typeface="Arial"/>
              </a:rPr>
              <a:t>The diligence path is narrow: a buyer can spend confirmatory resources efficiently if the first data drop proves conversion timing and commercial contract durability. If those two are weak, the remaining diligence work will mostly quantify downside rather than surface new upside.</a:t>
            </a:r>
          </a:p>
        </p:txBody>
      </p:sp>
      <p:sp>
        <p:nvSpPr>
          <p:cNvPr id="12" name="Rectangle 11"/>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Halberd IC pre-read template; Vivian Holst must-test email; Calthorpe Parts 3, 4, 6, 7 and 8; Calder interview.</a:t>
            </a:r>
          </a:p>
        </p:txBody>
      </p:sp>
      <p:sp>
        <p:nvSpPr>
          <p:cNvPr id="14" name="TextBox 13"/>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5" name="TextBox 14"/>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15</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11. SYNTHESIS</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Key findings synthesis - what the preliminary work says and what remains unresolved</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graphicFrame>
        <p:nvGraphicFramePr>
          <p:cNvPr id="6" name="Table 5"/>
          <p:cNvGraphicFramePr>
            <a:graphicFrameLocks noGrp="1"/>
          </p:cNvGraphicFramePr>
          <p:nvPr/>
        </p:nvGraphicFramePr>
        <p:xfrm>
          <a:off x="502920" y="1051560"/>
          <a:ext cx="11292840" cy="4407408"/>
        </p:xfrm>
        <a:graphic>
          <a:graphicData uri="http://schemas.openxmlformats.org/drawingml/2006/table">
            <a:tbl>
              <a:tblPr firstRow="1" bandRow="1">
                <a:tableStyleId>{5C22544A-7EE6-4342-B048-85BDC9FD1C3A}</a:tableStyleId>
              </a:tblPr>
              <a:tblGrid>
                <a:gridCol w="1828800"/>
                <a:gridCol w="777240"/>
                <a:gridCol w="4434840"/>
                <a:gridCol w="4251960"/>
              </a:tblGrid>
              <a:tr h="734568">
                <a:tc>
                  <a:txBody>
                    <a:bodyPr wrap="square"/>
                    <a:lstStyle/>
                    <a:p>
                      <a:pPr algn="l"/>
                      <a:r>
                        <a:rPr sz="640" b="1">
                          <a:solidFill>
                            <a:srgbClr val="FFFFFF"/>
                          </a:solidFill>
                          <a:latin typeface="Arial"/>
                        </a:rPr>
                        <a:t>Finding</a:t>
                      </a:r>
                    </a:p>
                  </a:txBody>
                  <a:tcPr anchor="ctr" marL="36576" marR="36576" marT="27432" marB="27432">
                    <a:solidFill>
                      <a:srgbClr val="142C52"/>
                    </a:solidFill>
                  </a:tcPr>
                </a:tc>
                <a:tc>
                  <a:txBody>
                    <a:bodyPr wrap="square"/>
                    <a:lstStyle/>
                    <a:p>
                      <a:pPr algn="l"/>
                      <a:r>
                        <a:rPr sz="640" b="1">
                          <a:solidFill>
                            <a:srgbClr val="FFFFFF"/>
                          </a:solidFill>
                          <a:latin typeface="Arial"/>
                        </a:rPr>
                        <a:t>Direction</a:t>
                      </a:r>
                    </a:p>
                  </a:txBody>
                  <a:tcPr anchor="ctr" marL="36576" marR="36576" marT="27432" marB="27432">
                    <a:solidFill>
                      <a:srgbClr val="142C52"/>
                    </a:solidFill>
                  </a:tcPr>
                </a:tc>
                <a:tc>
                  <a:txBody>
                    <a:bodyPr wrap="square"/>
                    <a:lstStyle/>
                    <a:p>
                      <a:pPr algn="l"/>
                      <a:r>
                        <a:rPr sz="640" b="1">
                          <a:solidFill>
                            <a:srgbClr val="FFFFFF"/>
                          </a:solidFill>
                          <a:latin typeface="Arial"/>
                        </a:rPr>
                        <a:t>What preliminary evidence supports</a:t>
                      </a:r>
                    </a:p>
                  </a:txBody>
                  <a:tcPr anchor="ctr" marL="36576" marR="36576" marT="27432" marB="27432">
                    <a:solidFill>
                      <a:srgbClr val="142C52"/>
                    </a:solidFill>
                  </a:tcPr>
                </a:tc>
                <a:tc>
                  <a:txBody>
                    <a:bodyPr wrap="square"/>
                    <a:lstStyle/>
                    <a:p>
                      <a:pPr algn="l"/>
                      <a:r>
                        <a:rPr sz="640" b="1">
                          <a:solidFill>
                            <a:srgbClr val="FFFFFF"/>
                          </a:solidFill>
                          <a:latin typeface="Arial"/>
                        </a:rPr>
                        <a:t>What remains unresolved</a:t>
                      </a:r>
                    </a:p>
                  </a:txBody>
                  <a:tcPr anchor="ctr" marL="36576" marR="36576" marT="27432" marB="27432">
                    <a:solidFill>
                      <a:srgbClr val="142C52"/>
                    </a:solidFill>
                  </a:tcPr>
                </a:tc>
              </a:tr>
              <a:tr h="734568">
                <a:tc>
                  <a:txBody>
                    <a:bodyPr wrap="square"/>
                    <a:lstStyle/>
                    <a:p>
                      <a:pPr algn="l"/>
                      <a:r>
                        <a:rPr sz="640" b="0">
                          <a:solidFill>
                            <a:srgbClr val="404C61"/>
                          </a:solidFill>
                          <a:latin typeface="Arial"/>
                        </a:rPr>
                        <a:t>1. Scale / position</a:t>
                      </a:r>
                    </a:p>
                  </a:txBody>
                  <a:tcPr anchor="ctr" marL="36576" marR="36576" marT="27432" marB="27432"/>
                </a:tc>
                <a:tc>
                  <a:txBody>
                    <a:bodyPr wrap="square"/>
                    <a:lstStyle/>
                    <a:p>
                      <a:pPr algn="l"/>
                      <a:r>
                        <a:rPr sz="640" b="0">
                          <a:solidFill>
                            <a:srgbClr val="404C61"/>
                          </a:solidFill>
                          <a:latin typeface="Arial"/>
                        </a:rPr>
                        <a:t>+ / -</a:t>
                      </a:r>
                    </a:p>
                  </a:txBody>
                  <a:tcPr anchor="ctr" marL="36576" marR="36576" marT="27432" marB="27432"/>
                </a:tc>
                <a:tc>
                  <a:txBody>
                    <a:bodyPr wrap="square"/>
                    <a:lstStyle/>
                    <a:p>
                      <a:pPr algn="l"/>
                      <a:r>
                        <a:rPr sz="640" b="0">
                          <a:solidFill>
                            <a:srgbClr val="404C61"/>
                          </a:solidFill>
                          <a:latin typeface="Arial"/>
                        </a:rPr>
                        <a:t>Aurora likely is the #2 volume producer at ~18% share and has two-island retail access.</a:t>
                      </a:r>
                    </a:p>
                  </a:txBody>
                  <a:tcPr anchor="ctr" marL="36576" marR="36576" marT="27432" marB="27432"/>
                </a:tc>
                <a:tc>
                  <a:txBody>
                    <a:bodyPr wrap="square"/>
                    <a:lstStyle/>
                    <a:p>
                      <a:pPr algn="l"/>
                      <a:r>
                        <a:rPr sz="640" b="0">
                          <a:solidFill>
                            <a:srgbClr val="404C61"/>
                          </a:solidFill>
                          <a:latin typeface="Arial"/>
                        </a:rPr>
                        <a:t>It is only a 4-stage mid-stack producer and lacks Mainland’s integration and category-captain economics.</a:t>
                      </a:r>
                    </a:p>
                  </a:txBody>
                  <a:tcPr anchor="ctr" marL="36576" marR="36576" marT="27432" marB="27432"/>
                </a:tc>
              </a:tr>
              <a:tr h="734568">
                <a:tc>
                  <a:txBody>
                    <a:bodyPr wrap="square"/>
                    <a:lstStyle/>
                    <a:p>
                      <a:pPr algn="l"/>
                      <a:r>
                        <a:rPr sz="640" b="0">
                          <a:solidFill>
                            <a:srgbClr val="404C61"/>
                          </a:solidFill>
                          <a:latin typeface="Arial"/>
                        </a:rPr>
                        <a:t>2. Demand context</a:t>
                      </a:r>
                    </a:p>
                  </a:txBody>
                  <a:tcPr anchor="ctr" marL="36576" marR="36576" marT="27432" marB="27432">
                    <a:solidFill>
                      <a:srgbClr val="EAEEF5"/>
                    </a:solidFill>
                  </a:tcPr>
                </a:tc>
                <a:tc>
                  <a:txBody>
                    <a:bodyPr wrap="square"/>
                    <a:lstStyle/>
                    <a:p>
                      <a:pPr algn="l"/>
                      <a:r>
                        <a:rPr sz="640" b="0">
                          <a:solidFill>
                            <a:srgbClr val="404C61"/>
                          </a:solidFill>
                          <a:latin typeface="Arial"/>
                        </a:rPr>
                        <a:t>+ / -</a:t>
                      </a:r>
                    </a:p>
                  </a:txBody>
                  <a:tcPr anchor="ctr" marL="36576" marR="36576" marT="27432" marB="27432">
                    <a:solidFill>
                      <a:srgbClr val="EAEEF5"/>
                    </a:solidFill>
                  </a:tcPr>
                </a:tc>
                <a:tc>
                  <a:txBody>
                    <a:bodyPr wrap="square"/>
                    <a:lstStyle/>
                    <a:p>
                      <a:pPr algn="l"/>
                      <a:r>
                        <a:rPr sz="640" b="0">
                          <a:solidFill>
                            <a:srgbClr val="404C61"/>
                          </a:solidFill>
                          <a:latin typeface="Arial"/>
                        </a:rPr>
                        <a:t>Egg category demand has modest structural tailwinds from flexitarian, demographic, protein and NZ-made drivers.</a:t>
                      </a:r>
                    </a:p>
                  </a:txBody>
                  <a:tcPr anchor="ctr" marL="36576" marR="36576" marT="27432" marB="27432">
                    <a:solidFill>
                      <a:srgbClr val="EAEEF5"/>
                    </a:solidFill>
                  </a:tcPr>
                </a:tc>
                <a:tc>
                  <a:txBody>
                    <a:bodyPr wrap="square"/>
                    <a:lstStyle/>
                    <a:p>
                      <a:pPr algn="l"/>
                      <a:r>
                        <a:rPr sz="640" b="0">
                          <a:solidFill>
                            <a:srgbClr val="404C61"/>
                          </a:solidFill>
                          <a:latin typeface="Arial"/>
                        </a:rPr>
                        <a:t>Commodity free-range premium is compressing and Aurora is under-indexed to specialty premium.</a:t>
                      </a:r>
                    </a:p>
                  </a:txBody>
                  <a:tcPr anchor="ctr" marL="36576" marR="36576" marT="27432" marB="27432">
                    <a:solidFill>
                      <a:srgbClr val="EAEEF5"/>
                    </a:solidFill>
                  </a:tcPr>
                </a:tc>
              </a:tr>
              <a:tr h="734568">
                <a:tc>
                  <a:txBody>
                    <a:bodyPr wrap="square"/>
                    <a:lstStyle/>
                    <a:p>
                      <a:pPr algn="l"/>
                      <a:r>
                        <a:rPr sz="640" b="0">
                          <a:solidFill>
                            <a:srgbClr val="404C61"/>
                          </a:solidFill>
                          <a:latin typeface="Arial"/>
                        </a:rPr>
                        <a:t>3. Transition execution</a:t>
                      </a:r>
                    </a:p>
                  </a:txBody>
                  <a:tcPr anchor="ctr" marL="36576" marR="36576" marT="27432" marB="27432"/>
                </a:tc>
                <a:tc>
                  <a:txBody>
                    <a:bodyPr wrap="square"/>
                    <a:lstStyle/>
                    <a:p>
                      <a:pPr algn="l"/>
                      <a:r>
                        <a:rPr sz="640" b="0">
                          <a:solidFill>
                            <a:srgbClr val="404C61"/>
                          </a:solidFill>
                          <a:latin typeface="Arial"/>
                        </a:rPr>
                        <a:t>- / ?</a:t>
                      </a:r>
                    </a:p>
                  </a:txBody>
                  <a:tcPr anchor="ctr" marL="36576" marR="36576" marT="27432" marB="27432"/>
                </a:tc>
                <a:tc>
                  <a:txBody>
                    <a:bodyPr wrap="square"/>
                    <a:lstStyle/>
                    <a:p>
                      <a:pPr algn="l"/>
                      <a:r>
                        <a:rPr sz="640" b="0">
                          <a:solidFill>
                            <a:srgbClr val="404C61"/>
                          </a:solidFill>
                          <a:latin typeface="Arial"/>
                        </a:rPr>
                        <a:t>40% colony exposure must convert before retailer shelf-access deadline; expert capex/timeline exceeds sell-side framing.</a:t>
                      </a:r>
                    </a:p>
                  </a:txBody>
                  <a:tcPr anchor="ctr" marL="36576" marR="36576" marT="27432" marB="27432"/>
                </a:tc>
                <a:tc>
                  <a:txBody>
                    <a:bodyPr wrap="square"/>
                    <a:lstStyle/>
                    <a:p>
                      <a:pPr algn="l"/>
                      <a:r>
                        <a:rPr sz="640" b="0">
                          <a:solidFill>
                            <a:srgbClr val="404C61"/>
                          </a:solidFill>
                          <a:latin typeface="Arial"/>
                        </a:rPr>
                        <a:t>Actual consent status, equipment slot and pullet order book are not yet verified.</a:t>
                      </a:r>
                    </a:p>
                  </a:txBody>
                  <a:tcPr anchor="ctr" marL="36576" marR="36576" marT="27432" marB="27432"/>
                </a:tc>
              </a:tr>
              <a:tr h="734568">
                <a:tc>
                  <a:txBody>
                    <a:bodyPr wrap="square"/>
                    <a:lstStyle/>
                    <a:p>
                      <a:pPr algn="l"/>
                      <a:r>
                        <a:rPr sz="640" b="0">
                          <a:solidFill>
                            <a:srgbClr val="404C61"/>
                          </a:solidFill>
                          <a:latin typeface="Arial"/>
                        </a:rPr>
                        <a:t>4. Earnings durability</a:t>
                      </a:r>
                    </a:p>
                  </a:txBody>
                  <a:tcPr anchor="ctr" marL="36576" marR="36576" marT="27432" marB="27432">
                    <a:solidFill>
                      <a:srgbClr val="EAEEF5"/>
                    </a:solidFill>
                  </a:tcPr>
                </a:tc>
                <a:tc>
                  <a:txBody>
                    <a:bodyPr wrap="square"/>
                    <a:lstStyle/>
                    <a:p>
                      <a:pPr algn="l"/>
                      <a:r>
                        <a:rPr sz="640" b="0">
                          <a:solidFill>
                            <a:srgbClr val="404C61"/>
                          </a:solidFill>
                          <a:latin typeface="Arial"/>
                        </a:rPr>
                        <a:t>- / +</a:t>
                      </a:r>
                    </a:p>
                  </a:txBody>
                  <a:tcPr anchor="ctr" marL="36576" marR="36576" marT="27432" marB="27432">
                    <a:solidFill>
                      <a:srgbClr val="EAEEF5"/>
                    </a:solidFill>
                  </a:tcPr>
                </a:tc>
                <a:tc>
                  <a:txBody>
                    <a:bodyPr wrap="square"/>
                    <a:lstStyle/>
                    <a:p>
                      <a:pPr algn="l"/>
                      <a:r>
                        <a:rPr sz="640" b="0">
                          <a:solidFill>
                            <a:srgbClr val="404C61"/>
                          </a:solidFill>
                          <a:latin typeface="Arial"/>
                        </a:rPr>
                        <a:t>Input-cost pass-through lags, PL mix and customer concentration pressure current EBITDA durability.</a:t>
                      </a:r>
                    </a:p>
                  </a:txBody>
                  <a:tcPr anchor="ctr" marL="36576" marR="36576" marT="27432" marB="27432">
                    <a:solidFill>
                      <a:srgbClr val="EAEEF5"/>
                    </a:solidFill>
                  </a:tcPr>
                </a:tc>
                <a:tc>
                  <a:txBody>
                    <a:bodyPr wrap="square"/>
                    <a:lstStyle/>
                    <a:p>
                      <a:pPr algn="l"/>
                      <a:r>
                        <a:rPr sz="640" b="0">
                          <a:solidFill>
                            <a:srgbClr val="404C61"/>
                          </a:solidFill>
                          <a:latin typeface="Arial"/>
                        </a:rPr>
                        <a:t>Feed mill, automation and commercial category management could offset pressure if funded and executed.</a:t>
                      </a:r>
                    </a:p>
                  </a:txBody>
                  <a:tcPr anchor="ctr" marL="36576" marR="36576" marT="27432" marB="27432">
                    <a:solidFill>
                      <a:srgbClr val="EAEEF5"/>
                    </a:solidFill>
                  </a:tcPr>
                </a:tc>
              </a:tr>
              <a:tr h="734568">
                <a:tc>
                  <a:txBody>
                    <a:bodyPr wrap="square"/>
                    <a:lstStyle/>
                    <a:p>
                      <a:pPr algn="l"/>
                      <a:r>
                        <a:rPr sz="640" b="0">
                          <a:solidFill>
                            <a:srgbClr val="404C61"/>
                          </a:solidFill>
                          <a:latin typeface="Arial"/>
                        </a:rPr>
                        <a:t>5. Optionality</a:t>
                      </a:r>
                    </a:p>
                  </a:txBody>
                  <a:tcPr anchor="ctr" marL="36576" marR="36576" marT="27432" marB="27432"/>
                </a:tc>
                <a:tc>
                  <a:txBody>
                    <a:bodyPr wrap="square"/>
                    <a:lstStyle/>
                    <a:p>
                      <a:pPr algn="l"/>
                      <a:r>
                        <a:rPr sz="640" b="0">
                          <a:solidFill>
                            <a:srgbClr val="404C61"/>
                          </a:solidFill>
                          <a:latin typeface="Arial"/>
                        </a:rPr>
                        <a:t>+ / -</a:t>
                      </a:r>
                    </a:p>
                  </a:txBody>
                  <a:tcPr anchor="ctr" marL="36576" marR="36576" marT="27432" marB="27432"/>
                </a:tc>
                <a:tc>
                  <a:txBody>
                    <a:bodyPr wrap="square"/>
                    <a:lstStyle/>
                    <a:p>
                      <a:pPr algn="l"/>
                      <a:r>
                        <a:rPr sz="640" b="0">
                          <a:solidFill>
                            <a:srgbClr val="404C61"/>
                          </a:solidFill>
                          <a:latin typeface="Arial"/>
                        </a:rPr>
                        <a:t>Fragmented long tail and specialty cohort create roll-up / mix-shift options; manure offset is real.</a:t>
                      </a:r>
                    </a:p>
                  </a:txBody>
                  <a:tcPr anchor="ctr" marL="36576" marR="36576" marT="27432" marB="27432"/>
                </a:tc>
                <a:tc>
                  <a:txBody>
                    <a:bodyPr wrap="square"/>
                    <a:lstStyle/>
                    <a:p>
                      <a:pPr algn="l"/>
                      <a:r>
                        <a:rPr sz="640" b="0">
                          <a:solidFill>
                            <a:srgbClr val="404C61"/>
                          </a:solidFill>
                          <a:latin typeface="Arial"/>
                        </a:rPr>
                        <a:t>Alternative-use land-bank premium is unproven and should not be underwritten absent a named buyer.</a:t>
                      </a:r>
                    </a:p>
                  </a:txBody>
                  <a:tcPr anchor="ctr" marL="36576" marR="36576" marT="27432" marB="27432"/>
                </a:tc>
              </a:tr>
            </a:tbl>
          </a:graphicData>
        </a:graphic>
      </p:graphicFrame>
      <p:sp>
        <p:nvSpPr>
          <p:cNvPr id="7" name="Rounded Rectangle 6"/>
          <p:cNvSpPr/>
          <p:nvPr/>
        </p:nvSpPr>
        <p:spPr>
          <a:xfrm>
            <a:off x="594360" y="5687568"/>
            <a:ext cx="11064240" cy="530352"/>
          </a:xfrm>
          <a:prstGeom prst="roundRect">
            <a:avLst/>
          </a:prstGeom>
          <a:solidFill>
            <a:srgbClr val="142C52"/>
          </a:solidFill>
          <a:ln w="10160">
            <a:solidFill>
              <a:srgbClr val="142C52"/>
            </a:solidFill>
          </a:ln>
        </p:spPr>
        <p:style>
          <a:lnRef idx="1">
            <a:schemeClr val="accent1"/>
          </a:lnRef>
          <a:fillRef idx="3">
            <a:schemeClr val="accent1"/>
          </a:fillRef>
          <a:effectRef idx="2">
            <a:schemeClr val="accent1"/>
          </a:effectRef>
          <a:fontRef idx="minor">
            <a:schemeClr val="lt1"/>
          </a:fontRef>
        </p:style>
        <p:txBody>
          <a:bodyPr rtlCol="0" anchor="ctr" wrap="square" lIns="109728" rIns="109728" tIns="73152" bIns="54864"/>
          <a:lstStyle/>
          <a:p>
            <a:pPr algn="ctr"/>
            <a:r>
              <a:rPr sz="850" b="1">
                <a:solidFill>
                  <a:srgbClr val="FFFFFF"/>
                </a:solidFill>
                <a:latin typeface="Arial"/>
              </a:rPr>
              <a:t>Pre-LOI conclusion for IC framing</a:t>
            </a:r>
          </a:p>
          <a:p>
            <a:pPr>
              <a:spcBef>
                <a:spcPts val="300"/>
              </a:spcBef>
            </a:pPr>
            <a:r>
              <a:rPr sz="770">
                <a:solidFill>
                  <a:srgbClr val="EAEEF5"/>
                </a:solidFill>
                <a:latin typeface="Arial"/>
              </a:rPr>
              <a:t>Aurora is a credible asset with tangible operational value-creation levers, but the preliminary evidence does not support underwriting the seller’s clean-transition / durable-premium narrative without confirmatory proof. The IC decision should hinge on whether the team is prepared to test conversion proof and customer-contract durability first.</a:t>
            </a:r>
          </a:p>
        </p:txBody>
      </p:sp>
      <p:sp>
        <p:nvSpPr>
          <p:cNvPr id="8" name="Rectangle 7"/>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9" name="TextBox 8"/>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Sources: Full source pool summarized across deck. No recommendation is made at pre-LOI stage.</a:t>
            </a:r>
          </a:p>
        </p:txBody>
      </p:sp>
      <p:sp>
        <p:nvSpPr>
          <p:cNvPr id="10" name="TextBox 9"/>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1" name="TextBox 10"/>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16</a:t>
            </a:r>
          </a:p>
        </p:txBody>
      </p:sp>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Rectangle 1"/>
          <p:cNvSpPr/>
          <p:nvPr/>
        </p:nvSpPr>
        <p:spPr>
          <a:xfrm>
            <a:off x="0" y="0"/>
            <a:ext cx="12191695" cy="6858000"/>
          </a:xfrm>
          <a:prstGeom prst="rect">
            <a:avLst/>
          </a:prstGeom>
          <a:solidFill>
            <a:srgbClr val="FFFFFF"/>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65760"/>
            <a:ext cx="4114800" cy="228600"/>
          </a:xfrm>
          <a:prstGeom prst="rect">
            <a:avLst/>
          </a:prstGeom>
          <a:noFill/>
        </p:spPr>
        <p:txBody>
          <a:bodyPr wrap="square" lIns="27432" rIns="27432" tIns="18288" bIns="18288">
            <a:spAutoFit/>
          </a:bodyPr>
          <a:lstStyle/>
          <a:p>
            <a:pPr algn="l"/>
            <a:r>
              <a:rPr sz="750" b="1" i="0">
                <a:solidFill>
                  <a:srgbClr val="A88B68"/>
                </a:solidFill>
                <a:latin typeface="Arial"/>
              </a:rPr>
              <a:t>APPENDIX</a:t>
            </a:r>
          </a:p>
        </p:txBody>
      </p:sp>
      <p:sp>
        <p:nvSpPr>
          <p:cNvPr id="4" name="TextBox 3"/>
          <p:cNvSpPr txBox="1"/>
          <p:nvPr/>
        </p:nvSpPr>
        <p:spPr>
          <a:xfrm>
            <a:off x="548640" y="530352"/>
            <a:ext cx="10881360" cy="676656"/>
          </a:xfrm>
          <a:prstGeom prst="rect">
            <a:avLst/>
          </a:prstGeom>
          <a:noFill/>
        </p:spPr>
        <p:txBody>
          <a:bodyPr wrap="square" lIns="27432" rIns="27432" tIns="18288" bIns="18288">
            <a:spAutoFit/>
          </a:bodyPr>
          <a:lstStyle/>
          <a:p>
            <a:pPr algn="l"/>
            <a:r>
              <a:rPr sz="1900" b="1" i="0">
                <a:solidFill>
                  <a:srgbClr val="142C52"/>
                </a:solidFill>
                <a:latin typeface="Arial"/>
              </a:rPr>
              <a:t>Source index and key caveats</a:t>
            </a:r>
          </a:p>
        </p:txBody>
      </p:sp>
      <p:sp>
        <p:nvSpPr>
          <p:cNvPr id="5" name="Rectangle 4"/>
          <p:cNvSpPr/>
          <p:nvPr/>
        </p:nvSpPr>
        <p:spPr>
          <a:xfrm>
            <a:off x="11475720" y="329184"/>
            <a:ext cx="164592" cy="658368"/>
          </a:xfrm>
          <a:prstGeom prst="rect">
            <a:avLst/>
          </a:prstGeom>
          <a:solidFill>
            <a:srgbClr val="A88B68"/>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6" name="TextBox 5"/>
          <p:cNvSpPr txBox="1"/>
          <p:nvPr/>
        </p:nvSpPr>
        <p:spPr>
          <a:xfrm>
            <a:off x="594360" y="1097280"/>
            <a:ext cx="5303520" cy="228600"/>
          </a:xfrm>
          <a:prstGeom prst="rect">
            <a:avLst/>
          </a:prstGeom>
          <a:noFill/>
        </p:spPr>
        <p:txBody>
          <a:bodyPr wrap="square" lIns="27432" rIns="27432" tIns="18288" bIns="18288">
            <a:spAutoFit/>
          </a:bodyPr>
          <a:lstStyle/>
          <a:p>
            <a:pPr algn="l"/>
            <a:r>
              <a:rPr sz="830" b="1" i="0">
                <a:solidFill>
                  <a:srgbClr val="142C52"/>
                </a:solidFill>
                <a:latin typeface="Arial"/>
              </a:rPr>
              <a:t>PRIMARY SOURCES USED</a:t>
            </a:r>
          </a:p>
        </p:txBody>
      </p:sp>
      <p:sp>
        <p:nvSpPr>
          <p:cNvPr id="7" name="Rectangle 6"/>
          <p:cNvSpPr/>
          <p:nvPr/>
        </p:nvSpPr>
        <p:spPr>
          <a:xfrm>
            <a:off x="594360" y="1353312"/>
            <a:ext cx="530352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621792" y="1417320"/>
            <a:ext cx="5257800" cy="4297680"/>
          </a:xfrm>
          <a:prstGeom prst="rect">
            <a:avLst/>
          </a:prstGeom>
          <a:noFill/>
        </p:spPr>
        <p:txBody>
          <a:bodyPr wrap="square" lIns="18288" rIns="18288" tIns="0" bIns="0">
            <a:spAutoFit/>
          </a:bodyPr>
          <a:lstStyle/>
          <a:p>
            <a:pPr>
              <a:spcAft>
                <a:spcPts val="100"/>
              </a:spcAft>
            </a:pPr>
            <a:r>
              <a:rPr sz="800">
                <a:solidFill>
                  <a:srgbClr val="404C61"/>
                </a:solidFill>
                <a:latin typeface="Arial"/>
              </a:rPr>
              <a:t>• Aurora materials: draft preliminary IM v0.4, public website snapshot and broker outreach / follow-up materials.</a:t>
            </a:r>
          </a:p>
          <a:p>
            <a:pPr>
              <a:spcAft>
                <a:spcPts val="100"/>
              </a:spcAft>
            </a:pPr>
            <a:r>
              <a:rPr sz="800">
                <a:solidFill>
                  <a:srgbClr val="404C61"/>
                </a:solidFill>
                <a:latin typeface="Arial"/>
              </a:rPr>
              <a:t>• Expert interviews: Robert Calthorpe Parts 1-8; Henry Calder operator interview; EPFNZ interview; foodservice broker transcript used for channel context only.</a:t>
            </a:r>
          </a:p>
          <a:p>
            <a:pPr>
              <a:spcAft>
                <a:spcPts val="100"/>
              </a:spcAft>
            </a:pPr>
            <a:r>
              <a:rPr sz="800">
                <a:solidFill>
                  <a:srgbClr val="404C61"/>
                </a:solidFill>
                <a:latin typeface="Arial"/>
              </a:rPr>
              <a:t>• Industry and market data: Hartley Pearce competitor overview, RetailIQ Q1 2026 retail scan data, ACII Wave 11 Egg Category Addendum, NZ supermarket cage-free commitment summary, WOAH / MPI H7N6 self-declaration.</a:t>
            </a:r>
          </a:p>
          <a:p>
            <a:pPr>
              <a:spcAft>
                <a:spcPts val="100"/>
              </a:spcAft>
            </a:pPr>
            <a:r>
              <a:rPr sz="800">
                <a:solidFill>
                  <a:srgbClr val="404C61"/>
                </a:solidFill>
                <a:latin typeface="Arial"/>
              </a:rPr>
              <a:t>• Halberd internal materials: kickoff email, Vivian Holst must-test email, internal screening brief, value-chain margin annex, consumer-demand annex, supplier-exposure annex and business model / alt-use annex.</a:t>
            </a:r>
          </a:p>
          <a:p>
            <a:pPr>
              <a:spcAft>
                <a:spcPts val="100"/>
              </a:spcAft>
            </a:pPr>
            <a:r>
              <a:rPr sz="800">
                <a:solidFill>
                  <a:srgbClr val="404C61"/>
                </a:solidFill>
                <a:latin typeface="Arial"/>
              </a:rPr>
              <a:t>• Analytical standards: Halberd brand guidelines, analytical standards guide and pre-LOI IC pre-read template.</a:t>
            </a:r>
          </a:p>
        </p:txBody>
      </p:sp>
      <p:sp>
        <p:nvSpPr>
          <p:cNvPr id="9" name="TextBox 8"/>
          <p:cNvSpPr txBox="1"/>
          <p:nvPr/>
        </p:nvSpPr>
        <p:spPr>
          <a:xfrm>
            <a:off x="6355080" y="1097280"/>
            <a:ext cx="5303520" cy="228600"/>
          </a:xfrm>
          <a:prstGeom prst="rect">
            <a:avLst/>
          </a:prstGeom>
          <a:noFill/>
        </p:spPr>
        <p:txBody>
          <a:bodyPr wrap="square" lIns="27432" rIns="27432" tIns="18288" bIns="18288">
            <a:spAutoFit/>
          </a:bodyPr>
          <a:lstStyle/>
          <a:p>
            <a:pPr algn="l"/>
            <a:r>
              <a:rPr sz="830" b="1" i="0">
                <a:solidFill>
                  <a:srgbClr val="142C52"/>
                </a:solidFill>
                <a:latin typeface="Arial"/>
              </a:rPr>
              <a:t>CAVEATS AND CONTESTED POINTS</a:t>
            </a:r>
          </a:p>
        </p:txBody>
      </p:sp>
      <p:sp>
        <p:nvSpPr>
          <p:cNvPr id="10" name="Rectangle 9"/>
          <p:cNvSpPr/>
          <p:nvPr/>
        </p:nvSpPr>
        <p:spPr>
          <a:xfrm>
            <a:off x="6355080" y="1353312"/>
            <a:ext cx="5303520" cy="13716"/>
          </a:xfrm>
          <a:prstGeom prst="rect">
            <a:avLst/>
          </a:prstGeom>
          <a:solidFill>
            <a:srgbClr val="142C52"/>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1" name="TextBox 10"/>
          <p:cNvSpPr txBox="1"/>
          <p:nvPr/>
        </p:nvSpPr>
        <p:spPr>
          <a:xfrm>
            <a:off x="6382512" y="1417320"/>
            <a:ext cx="5257800" cy="4297680"/>
          </a:xfrm>
          <a:prstGeom prst="rect">
            <a:avLst/>
          </a:prstGeom>
          <a:noFill/>
        </p:spPr>
        <p:txBody>
          <a:bodyPr wrap="square" lIns="18288" rIns="18288" tIns="0" bIns="0">
            <a:spAutoFit/>
          </a:bodyPr>
          <a:lstStyle/>
          <a:p>
            <a:pPr>
              <a:spcAft>
                <a:spcPts val="100"/>
              </a:spcAft>
            </a:pPr>
            <a:r>
              <a:rPr sz="800">
                <a:solidFill>
                  <a:srgbClr val="404C61"/>
                </a:solidFill>
                <a:latin typeface="Arial"/>
              </a:rPr>
              <a:t>• Aurora is privately held; producer-specific figures are triangulated unless directly cited from the sell-side IM or website. Confirm audited numbers in data room.</a:t>
            </a:r>
          </a:p>
          <a:p>
            <a:pPr>
              <a:spcAft>
                <a:spcPts val="100"/>
              </a:spcAft>
            </a:pPr>
            <a:r>
              <a:rPr sz="800">
                <a:solidFill>
                  <a:srgbClr val="404C61"/>
                </a:solidFill>
                <a:latin typeface="Arial"/>
              </a:rPr>
              <a:t>• FY24 adjusted EBITDA of NZ$12.6M is unvalidated; use reported NZ$10.8M until addback schedule is reviewed.</a:t>
            </a:r>
          </a:p>
          <a:p>
            <a:pPr>
              <a:spcAft>
                <a:spcPts val="100"/>
              </a:spcAft>
            </a:pPr>
            <a:r>
              <a:rPr sz="800">
                <a:solidFill>
                  <a:srgbClr val="404C61"/>
                </a:solidFill>
                <a:latin typeface="Arial"/>
              </a:rPr>
              <a:t>• Production-system mix and private-label exposure are expert-triangulated and must be confirmed by management records.</a:t>
            </a:r>
          </a:p>
          <a:p>
            <a:pPr>
              <a:spcAft>
                <a:spcPts val="100"/>
              </a:spcAft>
            </a:pPr>
            <a:r>
              <a:rPr sz="800">
                <a:solidFill>
                  <a:srgbClr val="404C61"/>
                </a:solidFill>
                <a:latin typeface="Arial"/>
              </a:rPr>
              <a:t>• No public RMA consent was found by the industry expert, but pre-lodgement or non-public processes may exist; confirm directly.</a:t>
            </a:r>
          </a:p>
          <a:p>
            <a:pPr>
              <a:spcAft>
                <a:spcPts val="100"/>
              </a:spcAft>
            </a:pPr>
            <a:r>
              <a:rPr sz="800">
                <a:solidFill>
                  <a:srgbClr val="404C61"/>
                </a:solidFill>
                <a:latin typeface="Arial"/>
              </a:rPr>
              <a:t>• Opportunity sizing is outside-in and indicative. It is meant to guide diligence prioritization, not serve as a bid model or IC recommendation.</a:t>
            </a:r>
          </a:p>
        </p:txBody>
      </p:sp>
      <p:sp>
        <p:nvSpPr>
          <p:cNvPr id="12" name="Rectangle 11"/>
          <p:cNvSpPr/>
          <p:nvPr/>
        </p:nvSpPr>
        <p:spPr>
          <a:xfrm>
            <a:off x="411480" y="6464808"/>
            <a:ext cx="11384280" cy="9144"/>
          </a:xfrm>
          <a:prstGeom prst="rect">
            <a:avLst/>
          </a:prstGeom>
          <a:solidFill>
            <a:srgbClr val="EAEEF5"/>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3" name="TextBox 12"/>
          <p:cNvSpPr txBox="1"/>
          <p:nvPr/>
        </p:nvSpPr>
        <p:spPr>
          <a:xfrm>
            <a:off x="411480" y="6492240"/>
            <a:ext cx="8869680" cy="228600"/>
          </a:xfrm>
          <a:prstGeom prst="rect">
            <a:avLst/>
          </a:prstGeom>
          <a:noFill/>
        </p:spPr>
        <p:txBody>
          <a:bodyPr wrap="square" lIns="27432" rIns="27432" tIns="18288" bIns="18288">
            <a:spAutoFit/>
          </a:bodyPr>
          <a:lstStyle/>
          <a:p>
            <a:pPr algn="l"/>
            <a:r>
              <a:rPr sz="620" b="0" i="1">
                <a:solidFill>
                  <a:srgbClr val="5A6B82"/>
                </a:solidFill>
                <a:latin typeface="Arial"/>
              </a:rPr>
              <a:t>Compiled by Halberd deal team from source pool. Figures rounded; all currency in NZD unless otherwise stated.</a:t>
            </a:r>
          </a:p>
        </p:txBody>
      </p:sp>
      <p:sp>
        <p:nvSpPr>
          <p:cNvPr id="14" name="TextBox 13"/>
          <p:cNvSpPr txBox="1"/>
          <p:nvPr/>
        </p:nvSpPr>
        <p:spPr>
          <a:xfrm>
            <a:off x="9601200" y="6492240"/>
            <a:ext cx="1645920" cy="228600"/>
          </a:xfrm>
          <a:prstGeom prst="rect">
            <a:avLst/>
          </a:prstGeom>
          <a:noFill/>
        </p:spPr>
        <p:txBody>
          <a:bodyPr wrap="square" lIns="27432" rIns="27432" tIns="18288" bIns="18288">
            <a:spAutoFit/>
          </a:bodyPr>
          <a:lstStyle/>
          <a:p>
            <a:pPr algn="r"/>
            <a:r>
              <a:rPr sz="620" b="0" i="1">
                <a:solidFill>
                  <a:srgbClr val="5A6B82"/>
                </a:solidFill>
                <a:latin typeface="Arial"/>
              </a:rPr>
              <a:t>Internal - preliminary outside-in</a:t>
            </a:r>
          </a:p>
        </p:txBody>
      </p:sp>
      <p:sp>
        <p:nvSpPr>
          <p:cNvPr id="15" name="TextBox 14"/>
          <p:cNvSpPr txBox="1"/>
          <p:nvPr/>
        </p:nvSpPr>
        <p:spPr>
          <a:xfrm>
            <a:off x="11338560" y="6492240"/>
            <a:ext cx="457200" cy="228600"/>
          </a:xfrm>
          <a:prstGeom prst="rect">
            <a:avLst/>
          </a:prstGeom>
          <a:noFill/>
        </p:spPr>
        <p:txBody>
          <a:bodyPr wrap="square" lIns="27432" rIns="27432" tIns="18288" bIns="18288">
            <a:spAutoFit/>
          </a:bodyPr>
          <a:lstStyle/>
          <a:p>
            <a:pPr algn="r"/>
            <a:r>
              <a:rPr sz="620" b="0" i="1">
                <a:solidFill>
                  <a:srgbClr val="5A6B82"/>
                </a:solidFill>
                <a:latin typeface="Arial"/>
              </a:rPr>
              <a:t>17</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