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256032"/>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6601968"/>
            <a:ext cx="12191695" cy="256032"/>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640080" y="640080"/>
            <a:ext cx="5486400" cy="8229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3000" b="1">
                <a:solidFill>
                  <a:srgbClr val="FFFFFF"/>
                </a:solidFill>
                <a:latin typeface="Georgia"/>
              </a:rPr>
              <a:t>Halberd</a:t>
            </a:r>
            <a:r>
              <a:rPr sz="1800" b="0">
                <a:solidFill>
                  <a:srgbClr val="A88B68"/>
                </a:solidFill>
                <a:latin typeface="Georgia"/>
              </a:rPr>
              <a:t>   Capital Partners</a:t>
            </a:r>
          </a:p>
        </p:txBody>
      </p:sp>
      <p:sp>
        <p:nvSpPr>
          <p:cNvPr id="6" name="TextBox 5"/>
          <p:cNvSpPr txBox="1"/>
          <p:nvPr/>
        </p:nvSpPr>
        <p:spPr>
          <a:xfrm>
            <a:off x="658368" y="1371600"/>
            <a:ext cx="731520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200" b="1">
                <a:solidFill>
                  <a:srgbClr val="A88B68"/>
                </a:solidFill>
                <a:latin typeface="Arial"/>
              </a:rPr>
              <a:t>PROJECT ALBATROSS</a:t>
            </a:r>
          </a:p>
        </p:txBody>
      </p:sp>
      <p:sp>
        <p:nvSpPr>
          <p:cNvPr id="7" name="TextBox 6"/>
          <p:cNvSpPr txBox="1"/>
          <p:nvPr/>
        </p:nvSpPr>
        <p:spPr>
          <a:xfrm>
            <a:off x="640080" y="1874519"/>
            <a:ext cx="10789920" cy="155448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3400" b="1">
                <a:solidFill>
                  <a:srgbClr val="FFFFFF"/>
                </a:solidFill>
                <a:latin typeface="Georgia"/>
              </a:rPr>
              <a:t>Aurora Eggs Ltd</a:t>
            </a:r>
          </a:p>
          <a:p>
            <a:pPr algn="l">
              <a:lnSpc>
                <a:spcPct val="100000"/>
              </a:lnSpc>
              <a:spcBef>
                <a:spcPts val="0"/>
              </a:spcBef>
              <a:spcAft>
                <a:spcPts val="200"/>
              </a:spcAft>
            </a:pPr>
            <a:r>
              <a:rPr sz="2400" b="0">
                <a:solidFill>
                  <a:srgbClr val="EAEEF5"/>
                </a:solidFill>
                <a:latin typeface="Georgia"/>
              </a:rPr>
              <a:t>Preliminary Target Assessment</a:t>
            </a:r>
          </a:p>
        </p:txBody>
      </p:sp>
      <p:sp>
        <p:nvSpPr>
          <p:cNvPr id="8" name="Rectangle 7"/>
          <p:cNvSpPr/>
          <p:nvPr/>
        </p:nvSpPr>
        <p:spPr>
          <a:xfrm>
            <a:off x="676656" y="3246120"/>
            <a:ext cx="2011680" cy="45720"/>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3429000"/>
            <a:ext cx="10789920" cy="11887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400" b="0" i="0">
                <a:solidFill>
                  <a:srgbClr val="EAEEF5"/>
                </a:solidFill>
                <a:latin typeface="Arial"/>
              </a:rPr>
              <a:t>New Zealand shell-egg producer  -  trans-Pacific tuck-in screen for the North American agri platform</a:t>
            </a:r>
          </a:p>
          <a:p>
            <a:pPr algn="l">
              <a:lnSpc>
                <a:spcPct val="100000"/>
              </a:lnSpc>
              <a:spcBef>
                <a:spcPts val="0"/>
              </a:spcBef>
              <a:spcAft>
                <a:spcPts val="200"/>
              </a:spcAft>
            </a:pPr>
            <a:r>
              <a:rPr sz="1250" b="0" i="0">
                <a:solidFill>
                  <a:srgbClr val="7A8FA9"/>
                </a:solidFill>
                <a:latin typeface="Arial"/>
              </a:rPr>
              <a:t>Outside-in commercial due diligence  |  Pre-LOI / indicative-bid preparation stage</a:t>
            </a:r>
          </a:p>
        </p:txBody>
      </p:sp>
      <p:sp>
        <p:nvSpPr>
          <p:cNvPr id="10" name="TextBox 9"/>
          <p:cNvSpPr txBox="1"/>
          <p:nvPr/>
        </p:nvSpPr>
        <p:spPr>
          <a:xfrm>
            <a:off x="640080" y="4892040"/>
            <a:ext cx="10881360" cy="91440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i="0">
                <a:solidFill>
                  <a:srgbClr val="EAEEF5"/>
                </a:solidFill>
                <a:latin typeface="Arial"/>
              </a:rPr>
              <a:t>Prepared for the Investment Committee pre-read.  </a:t>
            </a:r>
            <a:r>
              <a:rPr sz="1050" b="0" i="0">
                <a:solidFill>
                  <a:srgbClr val="7A8FA9"/>
                </a:solidFill>
                <a:latin typeface="Arial"/>
              </a:rPr>
              <a:t>Findings, risks and open questions only - no recommendation. The IC decides whether to advance to confirmatory diligence.</a:t>
            </a:r>
          </a:p>
        </p:txBody>
      </p:sp>
      <p:sp>
        <p:nvSpPr>
          <p:cNvPr id="11" name="TextBox 10"/>
          <p:cNvSpPr txBox="1"/>
          <p:nvPr/>
        </p:nvSpPr>
        <p:spPr>
          <a:xfrm>
            <a:off x="640080" y="5806440"/>
            <a:ext cx="10881360" cy="64008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950" b="1" i="0">
                <a:solidFill>
                  <a:srgbClr val="A88B68"/>
                </a:solidFill>
                <a:latin typeface="Arial"/>
              </a:rPr>
              <a:t>Deal team:  </a:t>
            </a:r>
            <a:r>
              <a:rPr sz="950" b="0" i="0">
                <a:solidFill>
                  <a:srgbClr val="EAEEF5"/>
                </a:solidFill>
                <a:latin typeface="Arial"/>
              </a:rPr>
              <a:t>V. Holst (Sector Partner)  -  D. Reyes (Principal)  -  M. Okonkwo (Sr Assoc)  -  T. Lindgren (Assoc)  -  I. Beaumont (Research)</a:t>
            </a:r>
          </a:p>
          <a:p>
            <a:pPr algn="l">
              <a:lnSpc>
                <a:spcPct val="100000"/>
              </a:lnSpc>
              <a:spcBef>
                <a:spcPts val="0"/>
              </a:spcBef>
              <a:spcAft>
                <a:spcPts val="200"/>
              </a:spcAft>
            </a:pPr>
            <a:r>
              <a:rPr sz="950" b="0" i="0">
                <a:solidFill>
                  <a:srgbClr val="7A8FA9"/>
                </a:solidFill>
                <a:latin typeface="Arial"/>
              </a:rPr>
              <a:t>Date: 8 May 2026      Classification: strictly private &amp; confidential - internal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HOW TO READ THIS DECK</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Scope, method &amp; evidence base</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2</a:t>
            </a:r>
          </a:p>
        </p:txBody>
      </p:sp>
      <p:sp>
        <p:nvSpPr>
          <p:cNvPr id="9" name="TextBox 8"/>
          <p:cNvSpPr txBox="1"/>
          <p:nvPr/>
        </p:nvSpPr>
        <p:spPr>
          <a:xfrm>
            <a:off x="502920" y="1325880"/>
            <a:ext cx="11185855" cy="4754880"/>
          </a:xfrm>
          <a:prstGeom prst="rect">
            <a:avLst/>
          </a:prstGeom>
          <a:noFill/>
        </p:spPr>
        <p:txBody>
          <a:bodyPr wrap="square" lIns="36576" rIns="36576">
            <a:spAutoFit/>
          </a:bodyPr>
          <a:lstStyle/>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Stage. </a:t>
            </a:r>
            <a:r>
              <a:rPr sz="1100">
                <a:solidFill>
                  <a:srgbClr val="404C61"/>
                </a:solidFill>
                <a:latin typeface="Arial"/>
              </a:rPr>
              <a:t>Pre-LOI / indicative-bid prep. No CIM, data room or audited financials yet. Working from sell-side outreach, a draft IM, public material, expert transcripts, and public industry sources.</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Sources used. </a:t>
            </a:r>
            <a:r>
              <a:rPr sz="1100">
                <a:solidFill>
                  <a:srgbClr val="404C61"/>
                </a:solidFill>
                <a:latin typeface="Arial"/>
              </a:rPr>
              <a:t>Anchor Bay IM draft v0.4 (28 Feb 2026); Tasman Mercantile outreach (20 &amp; 22 Apr 2026; land-bank note 28 May 2026); Aurora website; Halberd internal brief (4 May 2026); Hartley Pearce hp-agri-nz-027; RetailIQ NZ scan Q1 2026; Cal-Maine 10-K FY25; Calthorpe Parts 1-8, Calder, Marsden (EPF), foodservice broker.</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Discipline. </a:t>
            </a:r>
            <a:r>
              <a:rPr sz="1100">
                <a:solidFill>
                  <a:srgbClr val="404C61"/>
                </a:solidFill>
                <a:latin typeface="Arial"/>
              </a:rPr>
              <a:t>Findings, risks and open questions only. No recommendation. Per the IC pre-read template hard rules, a pre-LOI deck taking a proceed / pass / bid position is rejected.</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Private-target treatment. </a:t>
            </a:r>
            <a:r>
              <a:rPr sz="1100">
                <a:solidFill>
                  <a:srgbClr val="404C61"/>
                </a:solidFill>
                <a:latin typeface="Arial"/>
              </a:rPr>
              <a:t>Aurora is privately held and absent from public analyst coverage. It is added additively to the public producer roster (Hartley Pearce excludes it); public producers' shares are not shrunk to fit Aurora in.</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Divergence surfaced. </a:t>
            </a:r>
            <a:r>
              <a:rPr sz="1100">
                <a:solidFill>
                  <a:srgbClr val="404C61"/>
                </a:solidFill>
                <a:latin typeface="Arial"/>
              </a:rPr>
              <a:t>Where the sell-side framing and the independent expert / trade-association / scan-data read diverge, both are shown and the gap is named. Weighting is stated, not hidden.</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Vintage. </a:t>
            </a:r>
            <a:r>
              <a:rPr sz="1100">
                <a:solidFill>
                  <a:srgbClr val="404C61"/>
                </a:solidFill>
                <a:latin typeface="Arial"/>
              </a:rPr>
              <a:t>The MPI 33/33/34 production-mix figure is 2022; Phase 2 (retailer end-2027 cage-free pledge) has since shifted the mix. Current-era reads are weighted over the 2022 baseline.</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Conventions. </a:t>
            </a:r>
            <a:r>
              <a:rPr sz="1100">
                <a:solidFill>
                  <a:srgbClr val="404C61"/>
                </a:solidFill>
                <a:latin typeface="Arial"/>
              </a:rPr>
              <a:t>NZD figures as stated; USD conversions use Halberd central assumptions (FY24 NZD 0.602). Regional WACC NZ 10.5%. Currency, date and figure conventions per Halberd brand &amp; analytical standards.</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Excluded. </a:t>
            </a:r>
            <a:r>
              <a:rPr sz="1100">
                <a:solidFill>
                  <a:srgbClr val="404C61"/>
                </a:solidFill>
                <a:latin typeface="Arial"/>
              </a:rPr>
              <a:t>The intern initial-research pack (J. Park) was reviewed and dropped - multiple claims contradicted primary sources (revenue, ranking, cage exposure, comp set). Not used in this deck.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PRELIMINARY VIEW</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Aurora at a glance</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3</a:t>
            </a:r>
          </a:p>
        </p:txBody>
      </p:sp>
      <p:sp>
        <p:nvSpPr>
          <p:cNvPr id="9" name="Rectangle 8"/>
          <p:cNvSpPr/>
          <p:nvPr/>
        </p:nvSpPr>
        <p:spPr>
          <a:xfrm>
            <a:off x="502920" y="1325880"/>
            <a:ext cx="5532120" cy="4709160"/>
          </a:xfrm>
          <a:prstGeom prst="rect">
            <a:avLst/>
          </a:prstGeom>
          <a:solidFill>
            <a:srgbClr val="F6F7FA"/>
          </a:solidFill>
          <a:ln w="12700">
            <a:solidFill>
              <a:srgbClr val="EAE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67512" y="1417320"/>
            <a:ext cx="521208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00" b="1" i="0">
                <a:solidFill>
                  <a:srgbClr val="142C52"/>
                </a:solidFill>
                <a:latin typeface="Arial"/>
              </a:rPr>
              <a:t>KEY FACTS (FY24, as reported)</a:t>
            </a:r>
          </a:p>
        </p:txBody>
      </p:sp>
      <p:sp>
        <p:nvSpPr>
          <p:cNvPr id="11" name="TextBox 10"/>
          <p:cNvSpPr txBox="1"/>
          <p:nvPr/>
        </p:nvSpPr>
        <p:spPr>
          <a:xfrm>
            <a:off x="667512" y="1755648"/>
            <a:ext cx="5212080" cy="4206240"/>
          </a:xfrm>
          <a:prstGeom prst="rect">
            <a:avLst/>
          </a:prstGeom>
          <a:noFill/>
        </p:spPr>
        <p:txBody>
          <a:bodyPr wrap="square" lIns="36576" rIns="36576">
            <a:spAutoFit/>
          </a:bodyPr>
          <a:lstStyle/>
          <a:p>
            <a:pPr>
              <a:lnSpc>
                <a:spcPct val="102000"/>
              </a:lnSpc>
              <a:spcBef>
                <a:spcPts val="0"/>
              </a:spcBef>
              <a:spcAft>
                <a:spcPts val="500"/>
              </a:spcAft>
            </a:pPr>
            <a:r>
              <a:rPr sz="1050" b="1">
                <a:solidFill>
                  <a:srgbClr val="A88B68"/>
                </a:solidFill>
                <a:latin typeface="Arial"/>
              </a:rPr>
              <a:t>▪  </a:t>
            </a:r>
            <a:r>
              <a:rPr sz="1050" b="1">
                <a:solidFill>
                  <a:srgbClr val="142C52"/>
                </a:solidFill>
                <a:latin typeface="Arial"/>
              </a:rPr>
              <a:t>Position. </a:t>
            </a:r>
            <a:r>
              <a:rPr sz="1050">
                <a:solidFill>
                  <a:srgbClr val="404C61"/>
                </a:solidFill>
                <a:latin typeface="Arial"/>
              </a:rPr>
              <a:t>#2 NZ producer by volume, ~18% share (behind Mainland 27%); ~610k hens; 2 sites (Waikato NI + Canterbury SI).</a:t>
            </a:r>
          </a:p>
          <a:p>
            <a:pPr>
              <a:lnSpc>
                <a:spcPct val="102000"/>
              </a:lnSpc>
              <a:spcBef>
                <a:spcPts val="0"/>
              </a:spcBef>
              <a:spcAft>
                <a:spcPts val="500"/>
              </a:spcAft>
            </a:pPr>
            <a:r>
              <a:rPr sz="1050" b="1">
                <a:solidFill>
                  <a:srgbClr val="A88B68"/>
                </a:solidFill>
                <a:latin typeface="Arial"/>
              </a:rPr>
              <a:t>▪  </a:t>
            </a:r>
            <a:r>
              <a:rPr sz="1050" b="1">
                <a:solidFill>
                  <a:srgbClr val="142C52"/>
                </a:solidFill>
                <a:latin typeface="Arial"/>
              </a:rPr>
              <a:t>Financials. </a:t>
            </a:r>
            <a:r>
              <a:rPr sz="1050">
                <a:solidFill>
                  <a:srgbClr val="404C61"/>
                </a:solidFill>
                <a:latin typeface="Arial"/>
              </a:rPr>
              <a:t>NZD 84.6m revenue; NZD 10.8m EBITDA (12.8% margin). IM “adjusted” NZD 12.6m (14.9%) = NZD 1.8m normalisation to validate.</a:t>
            </a:r>
          </a:p>
          <a:p>
            <a:pPr>
              <a:lnSpc>
                <a:spcPct val="102000"/>
              </a:lnSpc>
              <a:spcBef>
                <a:spcPts val="0"/>
              </a:spcBef>
              <a:spcAft>
                <a:spcPts val="500"/>
              </a:spcAft>
            </a:pPr>
            <a:r>
              <a:rPr sz="1050" b="1">
                <a:solidFill>
                  <a:srgbClr val="A88B68"/>
                </a:solidFill>
                <a:latin typeface="Arial"/>
              </a:rPr>
              <a:t>▪  </a:t>
            </a:r>
            <a:r>
              <a:rPr sz="1050" b="1">
                <a:solidFill>
                  <a:srgbClr val="142C52"/>
                </a:solidFill>
                <a:latin typeface="Arial"/>
              </a:rPr>
              <a:t>Mix. </a:t>
            </a:r>
            <a:r>
              <a:rPr sz="1050">
                <a:solidFill>
                  <a:srgbClr val="404C61"/>
                </a:solidFill>
                <a:latin typeface="Arial"/>
              </a:rPr>
              <a:t>~40% colony / 30% barn / 30% free-range. Channel ~70% retail / 25% foodservice / 5% industrial.</a:t>
            </a:r>
          </a:p>
          <a:p>
            <a:pPr>
              <a:lnSpc>
                <a:spcPct val="102000"/>
              </a:lnSpc>
              <a:spcBef>
                <a:spcPts val="0"/>
              </a:spcBef>
              <a:spcAft>
                <a:spcPts val="500"/>
              </a:spcAft>
            </a:pPr>
            <a:r>
              <a:rPr sz="1050" b="1">
                <a:solidFill>
                  <a:srgbClr val="A88B68"/>
                </a:solidFill>
                <a:latin typeface="Arial"/>
              </a:rPr>
              <a:t>▪  </a:t>
            </a:r>
            <a:r>
              <a:rPr sz="1050" b="1">
                <a:solidFill>
                  <a:srgbClr val="142C52"/>
                </a:solidFill>
                <a:latin typeface="Arial"/>
              </a:rPr>
              <a:t>Customers. </a:t>
            </a:r>
            <a:r>
              <a:rPr sz="1050">
                <a:solidFill>
                  <a:srgbClr val="404C61"/>
                </a:solidFill>
                <a:latin typeface="Arial"/>
              </a:rPr>
              <a:t>Foodstuffs 55-60% of retail, Woolworths NZ 35-40%; ~50% blended private-label. Insider read: top-3 retailers ~70% of revenue.</a:t>
            </a:r>
          </a:p>
          <a:p>
            <a:pPr>
              <a:lnSpc>
                <a:spcPct val="102000"/>
              </a:lnSpc>
              <a:spcBef>
                <a:spcPts val="0"/>
              </a:spcBef>
              <a:spcAft>
                <a:spcPts val="500"/>
              </a:spcAft>
            </a:pPr>
            <a:r>
              <a:rPr sz="1050" b="1">
                <a:solidFill>
                  <a:srgbClr val="A88B68"/>
                </a:solidFill>
                <a:latin typeface="Arial"/>
              </a:rPr>
              <a:t>▪  </a:t>
            </a:r>
            <a:r>
              <a:rPr sz="1050" b="1">
                <a:solidFill>
                  <a:srgbClr val="142C52"/>
                </a:solidFill>
                <a:latin typeface="Arial"/>
              </a:rPr>
              <a:t>Ownership. </a:t>
            </a:r>
            <a:r>
              <a:rPr sz="1050">
                <a:solidFill>
                  <a:srgbClr val="404C61"/>
                </a:solidFill>
                <a:latin typeface="Arial"/>
              </a:rPr>
              <a:t>McKenna family, 3rd gen. MD Mark McKenna; chair Eleanor McKenna (signalling step-back 12-24 mo; no named successor).</a:t>
            </a:r>
          </a:p>
          <a:p>
            <a:pPr>
              <a:lnSpc>
                <a:spcPct val="102000"/>
              </a:lnSpc>
              <a:spcBef>
                <a:spcPts val="0"/>
              </a:spcBef>
              <a:spcAft>
                <a:spcPts val="500"/>
              </a:spcAft>
            </a:pPr>
            <a:r>
              <a:rPr sz="1050" b="1">
                <a:solidFill>
                  <a:srgbClr val="A88B68"/>
                </a:solidFill>
                <a:latin typeface="Arial"/>
              </a:rPr>
              <a:t>▪  </a:t>
            </a:r>
            <a:r>
              <a:rPr sz="1050" b="1">
                <a:solidFill>
                  <a:srgbClr val="142C52"/>
                </a:solidFill>
                <a:latin typeface="Arial"/>
              </a:rPr>
              <a:t>Asking vs fair value. </a:t>
            </a:r>
            <a:r>
              <a:rPr sz="1050">
                <a:solidFill>
                  <a:srgbClr val="404C61"/>
                </a:solidFill>
                <a:latin typeface="Arial"/>
              </a:rPr>
              <a:t>Broker 12-14x FY24 EBITDA (NZD 130-150m EV on reported). Fair-value working range ~5-7x (in-NZ-precedent-anchored, post-haircut).</a:t>
            </a:r>
          </a:p>
        </p:txBody>
      </p:sp>
      <p:sp>
        <p:nvSpPr>
          <p:cNvPr id="12" name="Rectangle 11"/>
          <p:cNvSpPr/>
          <p:nvPr/>
        </p:nvSpPr>
        <p:spPr>
          <a:xfrm>
            <a:off x="6355080" y="1325880"/>
            <a:ext cx="5333695" cy="4709160"/>
          </a:xfrm>
          <a:prstGeom prst="rect">
            <a:avLst/>
          </a:prstGeom>
          <a:solidFill>
            <a:srgbClr val="FFFFFF"/>
          </a:solidFill>
          <a:ln w="12700">
            <a:solidFill>
              <a:srgbClr val="EAE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519672" y="1417320"/>
            <a:ext cx="548640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00" b="1" i="0">
                <a:solidFill>
                  <a:srgbClr val="142C52"/>
                </a:solidFill>
                <a:latin typeface="Arial"/>
              </a:rPr>
              <a:t>THREE HEADLINE READS</a:t>
            </a:r>
          </a:p>
        </p:txBody>
      </p:sp>
      <p:sp>
        <p:nvSpPr>
          <p:cNvPr id="14" name="Rounded Rectangle 13"/>
          <p:cNvSpPr/>
          <p:nvPr/>
        </p:nvSpPr>
        <p:spPr>
          <a:xfrm>
            <a:off x="6519672" y="1783080"/>
            <a:ext cx="1371600" cy="274320"/>
          </a:xfrm>
          <a:prstGeom prst="roundRect">
            <a:avLst>
              <a:gd name="adj" fmla="val 18000"/>
            </a:avLst>
          </a:prstGeom>
          <a:solidFill>
            <a:srgbClr val="B07A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9144" bIns="9144"/>
          <a:lstStyle/>
          <a:p>
            <a:pPr algn="ctr"/>
            <a:r>
              <a:rPr sz="850" b="1">
                <a:solidFill>
                  <a:srgbClr val="FFFFFF"/>
                </a:solidFill>
                <a:latin typeface="Arial"/>
              </a:rPr>
              <a:t>NEGATIVE</a:t>
            </a:r>
          </a:p>
        </p:txBody>
      </p:sp>
      <p:sp>
        <p:nvSpPr>
          <p:cNvPr id="15" name="TextBox 14"/>
          <p:cNvSpPr txBox="1"/>
          <p:nvPr/>
        </p:nvSpPr>
        <p:spPr>
          <a:xfrm>
            <a:off x="6519672" y="2103120"/>
            <a:ext cx="5486400" cy="914400"/>
          </a:xfrm>
          <a:prstGeom prst="rect">
            <a:avLst/>
          </a:prstGeom>
          <a:noFill/>
        </p:spPr>
        <p:txBody>
          <a:bodyPr wrap="square" anchor="t" lIns="36576" rIns="36576" tIns="18288" bIns="18288">
            <a:spAutoFit/>
          </a:bodyPr>
          <a:lstStyle/>
          <a:p>
            <a:pPr algn="l">
              <a:lnSpc>
                <a:spcPct val="100000"/>
              </a:lnSpc>
              <a:spcBef>
                <a:spcPts val="0"/>
              </a:spcBef>
              <a:spcAft>
                <a:spcPts val="300"/>
              </a:spcAft>
            </a:pPr>
            <a:r>
              <a:rPr sz="1100" b="1" i="0">
                <a:solidFill>
                  <a:srgbClr val="142C52"/>
                </a:solidFill>
                <a:latin typeface="Arial"/>
              </a:rPr>
              <a:t>1.  Competitive position trails the volume-share ranking.</a:t>
            </a:r>
          </a:p>
          <a:p>
            <a:pPr algn="l">
              <a:lnSpc>
                <a:spcPct val="100000"/>
              </a:lnSpc>
              <a:spcBef>
                <a:spcPts val="0"/>
              </a:spcBef>
              <a:spcAft>
                <a:spcPts val="300"/>
              </a:spcAft>
            </a:pPr>
            <a:r>
              <a:rPr sz="980" b="0" i="0">
                <a:solidFill>
                  <a:srgbClr val="404C61"/>
                </a:solidFill>
                <a:latin typeface="Arial"/>
              </a:rPr>
              <a:t>#2 by volume but #4-5 by integration depth, most private-label-exposed mix in the top-5, no category captaincy - a price-taker.</a:t>
            </a:r>
          </a:p>
        </p:txBody>
      </p:sp>
      <p:sp>
        <p:nvSpPr>
          <p:cNvPr id="16" name="Rounded Rectangle 15"/>
          <p:cNvSpPr/>
          <p:nvPr/>
        </p:nvSpPr>
        <p:spPr>
          <a:xfrm>
            <a:off x="6519672" y="2907792"/>
            <a:ext cx="1737360" cy="274320"/>
          </a:xfrm>
          <a:prstGeom prst="roundRect">
            <a:avLst>
              <a:gd name="adj" fmla="val 18000"/>
            </a:avLst>
          </a:prstGeom>
          <a:solidFill>
            <a:srgbClr val="B07A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9144" bIns="9144"/>
          <a:lstStyle/>
          <a:p>
            <a:pPr algn="ctr"/>
            <a:r>
              <a:rPr sz="850" b="1">
                <a:solidFill>
                  <a:srgbClr val="FFFFFF"/>
                </a:solidFill>
                <a:latin typeface="Arial"/>
              </a:rPr>
              <a:t>NEGATIVE</a:t>
            </a:r>
          </a:p>
        </p:txBody>
      </p:sp>
      <p:sp>
        <p:nvSpPr>
          <p:cNvPr id="17" name="TextBox 16"/>
          <p:cNvSpPr txBox="1"/>
          <p:nvPr/>
        </p:nvSpPr>
        <p:spPr>
          <a:xfrm>
            <a:off x="6519672" y="3227832"/>
            <a:ext cx="5486400" cy="914400"/>
          </a:xfrm>
          <a:prstGeom prst="rect">
            <a:avLst/>
          </a:prstGeom>
          <a:noFill/>
        </p:spPr>
        <p:txBody>
          <a:bodyPr wrap="square" anchor="t" lIns="36576" rIns="36576" tIns="18288" bIns="18288">
            <a:spAutoFit/>
          </a:bodyPr>
          <a:lstStyle/>
          <a:p>
            <a:pPr algn="l">
              <a:lnSpc>
                <a:spcPct val="100000"/>
              </a:lnSpc>
              <a:spcBef>
                <a:spcPts val="0"/>
              </a:spcBef>
              <a:spcAft>
                <a:spcPts val="300"/>
              </a:spcAft>
            </a:pPr>
            <a:r>
              <a:rPr sz="1100" b="1" i="0">
                <a:solidFill>
                  <a:srgbClr val="142C52"/>
                </a:solidFill>
                <a:latin typeface="Arial"/>
              </a:rPr>
              <a:t>2.  Free-range premium is compressing, not durable at 30%+.</a:t>
            </a:r>
          </a:p>
          <a:p>
            <a:pPr algn="l">
              <a:lnSpc>
                <a:spcPct val="100000"/>
              </a:lnSpc>
              <a:spcBef>
                <a:spcPts val="0"/>
              </a:spcBef>
              <a:spcAft>
                <a:spcPts val="300"/>
              </a:spcAft>
            </a:pPr>
            <a:r>
              <a:rPr sz="980" b="0" i="0">
                <a:solidFill>
                  <a:srgbClr val="404C61"/>
                </a:solidFill>
                <a:latin typeface="Arial"/>
              </a:rPr>
              <a:t>Scan data Q1 2026 ~17% shelf; expert trajectory 18 to 14 to 12% FY26-28. Aurora is long the elastic commodity end.</a:t>
            </a:r>
          </a:p>
        </p:txBody>
      </p:sp>
      <p:sp>
        <p:nvSpPr>
          <p:cNvPr id="18" name="Rounded Rectangle 17"/>
          <p:cNvSpPr/>
          <p:nvPr/>
        </p:nvSpPr>
        <p:spPr>
          <a:xfrm>
            <a:off x="6519672" y="4032504"/>
            <a:ext cx="1463040" cy="274320"/>
          </a:xfrm>
          <a:prstGeom prst="roundRect">
            <a:avLst>
              <a:gd name="adj" fmla="val 18000"/>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9144" bIns="9144"/>
          <a:lstStyle/>
          <a:p>
            <a:pPr algn="ctr"/>
            <a:r>
              <a:rPr sz="850" b="1">
                <a:solidFill>
                  <a:srgbClr val="FFFFFF"/>
                </a:solidFill>
                <a:latin typeface="Arial"/>
              </a:rPr>
              <a:t>CONTESTED</a:t>
            </a:r>
          </a:p>
        </p:txBody>
      </p:sp>
      <p:sp>
        <p:nvSpPr>
          <p:cNvPr id="19" name="TextBox 18"/>
          <p:cNvSpPr txBox="1"/>
          <p:nvPr/>
        </p:nvSpPr>
        <p:spPr>
          <a:xfrm>
            <a:off x="6519672" y="4352544"/>
            <a:ext cx="5486400" cy="914400"/>
          </a:xfrm>
          <a:prstGeom prst="rect">
            <a:avLst/>
          </a:prstGeom>
          <a:noFill/>
        </p:spPr>
        <p:txBody>
          <a:bodyPr wrap="square" anchor="t" lIns="36576" rIns="36576" tIns="18288" bIns="18288">
            <a:spAutoFit/>
          </a:bodyPr>
          <a:lstStyle/>
          <a:p>
            <a:pPr algn="l">
              <a:lnSpc>
                <a:spcPct val="100000"/>
              </a:lnSpc>
              <a:spcBef>
                <a:spcPts val="0"/>
              </a:spcBef>
              <a:spcAft>
                <a:spcPts val="300"/>
              </a:spcAft>
            </a:pPr>
            <a:r>
              <a:rPr sz="1100" b="1" i="0">
                <a:solidFill>
                  <a:srgbClr val="142C52"/>
                </a:solidFill>
                <a:latin typeface="Arial"/>
              </a:rPr>
              <a:t>3.  Colony-to-barn bridge to end-2027 is tight, not clear.</a:t>
            </a:r>
          </a:p>
          <a:p>
            <a:pPr algn="l">
              <a:lnSpc>
                <a:spcPct val="100000"/>
              </a:lnSpc>
              <a:spcBef>
                <a:spcPts val="0"/>
              </a:spcBef>
              <a:spcAft>
                <a:spcPts val="300"/>
              </a:spcAft>
            </a:pPr>
            <a:r>
              <a:rPr sz="980" b="0" i="0">
                <a:solidFill>
                  <a:srgbClr val="404C61"/>
                </a:solidFill>
                <a:latin typeface="Arial"/>
              </a:rPr>
              <a:t>IM capex NZD 8-10m vs expert NZD 11-16m; build 12-18 mo plus DOC and consenting lead times. Manageable, no slack.</a:t>
            </a:r>
          </a:p>
        </p:txBody>
      </p:sp>
      <p:sp>
        <p:nvSpPr>
          <p:cNvPr id="20" name="Rounded Rectangle 19"/>
          <p:cNvSpPr/>
          <p:nvPr/>
        </p:nvSpPr>
        <p:spPr>
          <a:xfrm>
            <a:off x="6519672" y="5157216"/>
            <a:ext cx="1280160" cy="274320"/>
          </a:xfrm>
          <a:prstGeom prst="roundRect">
            <a:avLst>
              <a:gd name="adj" fmla="val 18000"/>
            </a:avLst>
          </a:prstGeom>
          <a:solidFill>
            <a:srgbClr val="88AAA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9144" bIns="9144"/>
          <a:lstStyle/>
          <a:p>
            <a:pPr algn="ctr"/>
            <a:r>
              <a:rPr sz="850" b="1">
                <a:solidFill>
                  <a:srgbClr val="FFFFFF"/>
                </a:solidFill>
                <a:latin typeface="Arial"/>
              </a:rPr>
              <a:t>POSITIVE</a:t>
            </a:r>
          </a:p>
        </p:txBody>
      </p:sp>
      <p:sp>
        <p:nvSpPr>
          <p:cNvPr id="21" name="TextBox 20"/>
          <p:cNvSpPr txBox="1"/>
          <p:nvPr/>
        </p:nvSpPr>
        <p:spPr>
          <a:xfrm>
            <a:off x="6519672" y="5477256"/>
            <a:ext cx="5486400"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100" b="1" i="0">
                <a:solidFill>
                  <a:srgbClr val="142C52"/>
                </a:solidFill>
                <a:latin typeface="Arial"/>
              </a:rPr>
              <a:t>4.  Real bottom-line &amp; roll-up levers exist.</a:t>
            </a:r>
          </a:p>
          <a:p>
            <a:pPr algn="l">
              <a:lnSpc>
                <a:spcPct val="100000"/>
              </a:lnSpc>
              <a:spcBef>
                <a:spcPts val="0"/>
              </a:spcBef>
              <a:spcAft>
                <a:spcPts val="200"/>
              </a:spcAft>
            </a:pPr>
            <a:r>
              <a:rPr sz="980" b="0" i="0">
                <a:solidFill>
                  <a:srgbClr val="404C61"/>
                </a:solidFill>
                <a:latin typeface="Arial"/>
              </a:rPr>
              <a:t>Automation / scale cost-out vs Mainland, premium-tier extension, specialty roll-up, NZD 300-500k manure offset.</a:t>
            </a:r>
          </a:p>
        </p:txBody>
      </p:sp>
      <p:sp>
        <p:nvSpPr>
          <p:cNvPr id="22" name="TextBox 21"/>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Anchor Bay IM v0.4; broker outreach 22 Apr 2026; Hartley Pearce hp-agri-nz-027; Calthorpe Parts 3-8; Halberd internal brief.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01168" cy="6858000"/>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286000"/>
            <a:ext cx="2011680" cy="12801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6600" b="1">
                <a:solidFill>
                  <a:srgbClr val="A88B68"/>
                </a:solidFill>
                <a:latin typeface="Georgia"/>
              </a:rPr>
              <a:t>01</a:t>
            </a:r>
          </a:p>
        </p:txBody>
      </p:sp>
      <p:sp>
        <p:nvSpPr>
          <p:cNvPr id="5" name="Rectangle 4"/>
          <p:cNvSpPr/>
          <p:nvPr/>
        </p:nvSpPr>
        <p:spPr>
          <a:xfrm>
            <a:off x="1051560" y="3611880"/>
            <a:ext cx="2743200" cy="45720"/>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3794760"/>
            <a:ext cx="10058400" cy="109728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3000" b="1">
                <a:solidFill>
                  <a:srgbClr val="FFFFFF"/>
                </a:solidFill>
                <a:latin typeface="Georgia"/>
              </a:rPr>
              <a:t>Asset profile &amp; competitive position</a:t>
            </a:r>
          </a:p>
        </p:txBody>
      </p:sp>
      <p:sp>
        <p:nvSpPr>
          <p:cNvPr id="7" name="TextBox 6"/>
          <p:cNvSpPr txBox="1"/>
          <p:nvPr/>
        </p:nvSpPr>
        <p:spPr>
          <a:xfrm>
            <a:off x="1024128" y="4800600"/>
            <a:ext cx="9601200" cy="8229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350" b="0" i="0">
                <a:solidFill>
                  <a:srgbClr val="7A8FA9"/>
                </a:solidFill>
                <a:latin typeface="Arial"/>
              </a:rPr>
              <a:t>Operating footprint, scale, channel mix, ownership - and where Aurora actually sits in the value chain and the producer cohort.</a:t>
            </a:r>
          </a:p>
        </p:txBody>
      </p:sp>
      <p:sp>
        <p:nvSpPr>
          <p:cNvPr id="8" name="TextBox 7"/>
          <p:cNvSpPr txBox="1"/>
          <p:nvPr/>
        </p:nvSpPr>
        <p:spPr>
          <a:xfrm>
            <a:off x="9219895" y="6400800"/>
            <a:ext cx="2468880" cy="274320"/>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800" b="0" i="0">
                <a:solidFill>
                  <a:srgbClr val="7A8FA9"/>
                </a:solidFill>
                <a:latin typeface="Arial"/>
              </a:rPr>
              <a:t>Internal / Pre-LOI   |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ASSET PROFILE</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Operating footprint, scale &amp; channel mix</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5</a:t>
            </a:r>
          </a:p>
        </p:txBody>
      </p:sp>
      <p:sp>
        <p:nvSpPr>
          <p:cNvPr id="9" name="TextBox 8"/>
          <p:cNvSpPr txBox="1"/>
          <p:nvPr/>
        </p:nvSpPr>
        <p:spPr>
          <a:xfrm>
            <a:off x="502920" y="1325880"/>
            <a:ext cx="11185855" cy="4754880"/>
          </a:xfrm>
          <a:prstGeom prst="rect">
            <a:avLst/>
          </a:prstGeom>
          <a:noFill/>
        </p:spPr>
        <p:txBody>
          <a:bodyPr wrap="square" lIns="36576" rIns="36576">
            <a:spAutoFit/>
          </a:bodyPr>
          <a:lstStyle/>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Two purpose-built sites. </a:t>
            </a:r>
            <a:r>
              <a:rPr sz="1100">
                <a:solidFill>
                  <a:srgbClr val="404C61"/>
                </a:solidFill>
                <a:latin typeface="Arial"/>
              </a:rPr>
              <a:t>Aurora North - Waikato, south of Auckland (since 1958; colony/barn/FR). Aurora South - Canterbury Plains near Christchurch, 60 ha (since 1989; barn/FR, own grading &amp; packing). Head office Drury, Auckland.</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Scale. </a:t>
            </a:r>
            <a:r>
              <a:rPr sz="1100">
                <a:solidFill>
                  <a:srgbClr val="404C61"/>
                </a:solidFill>
                <a:latin typeface="Arial"/>
              </a:rPr>
              <a:t>~610k layer hens; operating reality ~720-800k total population incl. ~120k parallel pullet population. Flock cycles every ~15-18 months - the bird is a depreciating asset on an ~18-month clock.</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FY24 financials. </a:t>
            </a:r>
            <a:r>
              <a:rPr sz="1100">
                <a:solidFill>
                  <a:srgbClr val="404C61"/>
                </a:solidFill>
                <a:latin typeface="Arial"/>
              </a:rPr>
              <a:t>NZD 84.6m revenue, NZD 10.8m EBITDA (12.8%), 13.1m dozen (IM). FY22-24: revenue 76.5 / 80.1 / 84.6; EBITDA 8.9 / 9.7 / 10.8; volume 11.8 / 12.4 / 13.1m dozen.</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Channel mix. </a:t>
            </a:r>
            <a:r>
              <a:rPr sz="1100">
                <a:solidFill>
                  <a:srgbClr val="404C61"/>
                </a:solidFill>
                <a:latin typeface="Arial"/>
              </a:rPr>
              <a:t>~70% retail (Foodstuffs + Woolworths NZ; supply agreements “going back decades”; Foodstuffs extended to 2030 per 12 Mar 2026 news) / 25% foodservice (Bidfood, Gilmours) / 5% industrial.</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Channel economics gradient. </a:t>
            </a:r>
            <a:r>
              <a:rPr sz="1100">
                <a:solidFill>
                  <a:srgbClr val="404C61"/>
                </a:solidFill>
                <a:latin typeface="Arial"/>
              </a:rPr>
              <a:t>Retail gate highest; foodservice gate ~10-15% below retail wholesale; industrial gate ~30-45% below retail wholesale. Industrial is a residual disposal channel for grading-line seconds (4-6% of throughput) with the thinnest EBITDA/dozen (NZD 0.25-0.40).</a:t>
            </a:r>
          </a:p>
          <a:p>
            <a:pPr>
              <a:lnSpc>
                <a:spcPct val="102000"/>
              </a:lnSpc>
              <a:spcBef>
                <a:spcPts val="0"/>
              </a:spcBef>
              <a:spcAft>
                <a:spcPts val="500"/>
              </a:spcAft>
            </a:pPr>
            <a:r>
              <a:rPr sz="1100" b="1">
                <a:solidFill>
                  <a:srgbClr val="A88B68"/>
                </a:solidFill>
                <a:latin typeface="Arial"/>
              </a:rPr>
              <a:t>▪  </a:t>
            </a:r>
            <a:r>
              <a:rPr sz="1100" b="1">
                <a:solidFill>
                  <a:srgbClr val="142C52"/>
                </a:solidFill>
                <a:latin typeface="Arial"/>
              </a:rPr>
              <a:t>Scale context. </a:t>
            </a:r>
            <a:r>
              <a:rPr sz="1100">
                <a:solidFill>
                  <a:srgbClr val="404C61"/>
                </a:solidFill>
                <a:latin typeface="Arial"/>
              </a:rPr>
              <a:t>~2.8x smaller than Mainland (NZD 240m) and ~0.8x Heyden (NZD 108m); ~81x smaller than Cal-Maine FY25 (USD 4.13bn net sales, HPAI-inflated record).</a:t>
            </a:r>
          </a:p>
        </p:txBody>
      </p:sp>
      <p:sp>
        <p:nvSpPr>
          <p:cNvPr id="10" name="TextBox 9"/>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Anchor Bay IM v0.4; Aurora website snapshot; Calthorpe Part 8 / Calder (flock mechanics); Cal-Maine 10-K FY25; Halberd FX (FY24 NZD 0.602).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ASSET PROFILE</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Production-system mix, ownership &amp; governance</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6</a:t>
            </a:r>
          </a:p>
        </p:txBody>
      </p:sp>
      <p:sp>
        <p:nvSpPr>
          <p:cNvPr id="9" name="TextBox 8"/>
          <p:cNvSpPr txBox="1"/>
          <p:nvPr/>
        </p:nvSpPr>
        <p:spPr>
          <a:xfrm>
            <a:off x="502920" y="1325880"/>
            <a:ext cx="11185855" cy="4754880"/>
          </a:xfrm>
          <a:prstGeom prst="rect">
            <a:avLst/>
          </a:prstGeom>
          <a:noFill/>
        </p:spPr>
        <p:txBody>
          <a:bodyPr wrap="square" lIns="36576" rIns="36576">
            <a:spAutoFit/>
          </a:bodyPr>
          <a:lstStyle/>
          <a:p>
            <a:pPr>
              <a:lnSpc>
                <a:spcPct val="102000"/>
              </a:lnSpc>
              <a:spcBef>
                <a:spcPts val="0"/>
              </a:spcBef>
              <a:spcAft>
                <a:spcPts val="500"/>
              </a:spcAft>
            </a:pPr>
            <a:r>
              <a:rPr sz="1080" b="1">
                <a:solidFill>
                  <a:srgbClr val="A88B68"/>
                </a:solidFill>
                <a:latin typeface="Arial"/>
              </a:rPr>
              <a:t>▪  </a:t>
            </a:r>
            <a:r>
              <a:rPr sz="1080" b="1">
                <a:solidFill>
                  <a:srgbClr val="142C52"/>
                </a:solidFill>
                <a:latin typeface="Arial"/>
              </a:rPr>
              <a:t>Production-system mix (broker). </a:t>
            </a:r>
            <a:r>
              <a:rPr sz="1080">
                <a:solidFill>
                  <a:srgbClr val="404C61"/>
                </a:solidFill>
                <a:latin typeface="Arial"/>
              </a:rPr>
              <a:t>~40% colony / 30% barn / 30% free-range. Colony = ~240k birds that must convert under the end-2027 retailer pledge. National flock colony ~40% (current-era), but retail scan shows colony already only ~8% of retail shelf volume (Woolworths NZ phasing out; ranged at South Island Pak'nSave only) - colony is the foodservice / industrial workhorse, not a retail growth tier.</a:t>
            </a:r>
          </a:p>
          <a:p>
            <a:pPr>
              <a:lnSpc>
                <a:spcPct val="102000"/>
              </a:lnSpc>
              <a:spcBef>
                <a:spcPts val="0"/>
              </a:spcBef>
              <a:spcAft>
                <a:spcPts val="500"/>
              </a:spcAft>
            </a:pPr>
            <a:r>
              <a:rPr sz="1080" b="1">
                <a:solidFill>
                  <a:srgbClr val="A88B68"/>
                </a:solidFill>
                <a:latin typeface="Arial"/>
              </a:rPr>
              <a:t>▪  </a:t>
            </a:r>
            <a:r>
              <a:rPr sz="1080" b="1">
                <a:solidFill>
                  <a:srgbClr val="142C52"/>
                </a:solidFill>
                <a:latin typeface="Arial"/>
              </a:rPr>
              <a:t>Ownership. </a:t>
            </a:r>
            <a:r>
              <a:rPr sz="1080">
                <a:solidFill>
                  <a:srgbClr val="404C61"/>
                </a:solidFill>
                <a:latin typeface="Arial"/>
              </a:rPr>
              <a:t>McKenna family, 3rd generation. MD Mark McKenna (mid-50s, operational, expected to continue). Chair Eleanor McKenna (80s, chairing since 2005, signalling step-back in 12-24 months; no named successor chair).</a:t>
            </a:r>
          </a:p>
          <a:p>
            <a:pPr>
              <a:lnSpc>
                <a:spcPct val="102000"/>
              </a:lnSpc>
              <a:spcBef>
                <a:spcPts val="0"/>
              </a:spcBef>
              <a:spcAft>
                <a:spcPts val="500"/>
              </a:spcAft>
            </a:pPr>
            <a:r>
              <a:rPr sz="1080" b="1">
                <a:solidFill>
                  <a:srgbClr val="A88B68"/>
                </a:solidFill>
                <a:latin typeface="Arial"/>
              </a:rPr>
              <a:t>▪  </a:t>
            </a:r>
            <a:r>
              <a:rPr sz="1080" b="1">
                <a:solidFill>
                  <a:srgbClr val="142C52"/>
                </a:solidFill>
                <a:latin typeface="Arial"/>
              </a:rPr>
              <a:t>Board. </a:t>
            </a:r>
            <a:r>
              <a:rPr sz="1080">
                <a:solidFill>
                  <a:srgbClr val="404C61"/>
                </a:solidFill>
                <a:latin typeface="Arial"/>
              </a:rPr>
              <a:t>5 seats - 3 family (Mark, Eleanor, one family NED) + 2 external NEDs whose terms come up for renewal in FY26.</a:t>
            </a:r>
          </a:p>
          <a:p>
            <a:pPr>
              <a:lnSpc>
                <a:spcPct val="102000"/>
              </a:lnSpc>
              <a:spcBef>
                <a:spcPts val="0"/>
              </a:spcBef>
              <a:spcAft>
                <a:spcPts val="500"/>
              </a:spcAft>
            </a:pPr>
            <a:r>
              <a:rPr sz="1080" b="1">
                <a:solidFill>
                  <a:srgbClr val="A88B68"/>
                </a:solidFill>
                <a:latin typeface="Arial"/>
              </a:rPr>
              <a:t>▪  </a:t>
            </a:r>
            <a:r>
              <a:rPr sz="1080" b="1">
                <a:solidFill>
                  <a:srgbClr val="142C52"/>
                </a:solidFill>
                <a:latin typeface="Arial"/>
              </a:rPr>
              <a:t>Governance read (expert). </a:t>
            </a:r>
            <a:r>
              <a:rPr sz="1080">
                <a:solidFill>
                  <a:srgbClr val="404C61"/>
                </a:solidFill>
                <a:latin typeface="Arial"/>
              </a:rPr>
              <a:t>Chair holds structural veto on new debt, major capex and transaction approvals. Mark and Eleanor have not always agreed publicly on capex pacing or the South Island site. The FY26 external-NED refresh lands in the same window as the likely chair transition - the new capital partner will want representation at exactly that moment.</a:t>
            </a:r>
          </a:p>
          <a:p>
            <a:pPr>
              <a:lnSpc>
                <a:spcPct val="102000"/>
              </a:lnSpc>
              <a:spcBef>
                <a:spcPts val="0"/>
              </a:spcBef>
              <a:spcAft>
                <a:spcPts val="500"/>
              </a:spcAft>
            </a:pPr>
            <a:r>
              <a:rPr sz="1080" b="1">
                <a:solidFill>
                  <a:srgbClr val="A88B68"/>
                </a:solidFill>
                <a:latin typeface="Arial"/>
              </a:rPr>
              <a:t>▪  </a:t>
            </a:r>
            <a:r>
              <a:rPr sz="1080" b="1">
                <a:solidFill>
                  <a:srgbClr val="142C52"/>
                </a:solidFill>
                <a:latin typeface="Arial"/>
              </a:rPr>
              <a:t>Sell-side vs expert. </a:t>
            </a:r>
            <a:r>
              <a:rPr sz="1080">
                <a:solidFill>
                  <a:srgbClr val="404C61"/>
                </a:solidFill>
                <a:latin typeface="Arial"/>
              </a:rPr>
              <a:t>Broker pitches “stable family management, unified, clean positive”. The expert read contradicts that on governance specifically: treat as a confirmatory item, not a tidy positive.</a:t>
            </a:r>
          </a:p>
          <a:p>
            <a:pPr>
              <a:lnSpc>
                <a:spcPct val="102000"/>
              </a:lnSpc>
              <a:spcBef>
                <a:spcPts val="0"/>
              </a:spcBef>
              <a:spcAft>
                <a:spcPts val="500"/>
              </a:spcAft>
            </a:pPr>
            <a:r>
              <a:rPr sz="1080" b="1">
                <a:solidFill>
                  <a:srgbClr val="A88B68"/>
                </a:solidFill>
                <a:latin typeface="Arial"/>
              </a:rPr>
              <a:t>▪  </a:t>
            </a:r>
            <a:r>
              <a:rPr sz="1080" b="1">
                <a:solidFill>
                  <a:srgbClr val="142C52"/>
                </a:solidFill>
                <a:latin typeface="Arial"/>
              </a:rPr>
              <a:t>Transaction rationale. </a:t>
            </a:r>
            <a:r>
              <a:rPr sz="1080">
                <a:solidFill>
                  <a:srgbClr val="404C61"/>
                </a:solidFill>
                <a:latin typeface="Arial"/>
              </a:rPr>
              <a:t>Partial sale to fund the colony-to-barn capex program (broker); the IM frames it around Eleanor's planned retirement from the chair role.</a:t>
            </a:r>
          </a:p>
        </p:txBody>
      </p:sp>
      <p:sp>
        <p:nvSpPr>
          <p:cNvPr id="10" name="TextBox 9"/>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broker outreach 22 Apr 2026; Anchor Bay IM v0.4; Aurora website; Calthorpe Part 6; RetailIQ NZ scan Q1 2026 (colony ~8% of retail).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COMPETITIVE POSITION</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NZ producer roster: additive positioning &amp; ownership split</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7</a:t>
            </a:r>
          </a:p>
        </p:txBody>
      </p:sp>
      <p:pic>
        <p:nvPicPr>
          <p:cNvPr id="9" name="Picture 8" descr="producer_roster.png"/>
          <p:cNvPicPr>
            <a:picLocks noChangeAspect="1"/>
          </p:cNvPicPr>
          <p:nvPr/>
        </p:nvPicPr>
        <p:blipFill>
          <a:blip r:embed="rId2"/>
          <a:stretch>
            <a:fillRect/>
          </a:stretch>
        </p:blipFill>
        <p:spPr>
          <a:xfrm>
            <a:off x="502920" y="1234440"/>
            <a:ext cx="6903720" cy="3409789"/>
          </a:xfrm>
          <a:prstGeom prst="rect">
            <a:avLst/>
          </a:prstGeom>
        </p:spPr>
      </p:pic>
      <p:sp>
        <p:nvSpPr>
          <p:cNvPr id="10" name="TextBox 9"/>
          <p:cNvSpPr txBox="1"/>
          <p:nvPr/>
        </p:nvSpPr>
        <p:spPr>
          <a:xfrm>
            <a:off x="7635240" y="1371600"/>
            <a:ext cx="406908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00" b="1" i="0">
                <a:solidFill>
                  <a:srgbClr val="142C52"/>
                </a:solidFill>
                <a:latin typeface="Arial"/>
              </a:rPr>
              <a:t>READS</a:t>
            </a:r>
          </a:p>
        </p:txBody>
      </p:sp>
      <p:sp>
        <p:nvSpPr>
          <p:cNvPr id="11" name="TextBox 10"/>
          <p:cNvSpPr txBox="1"/>
          <p:nvPr/>
        </p:nvSpPr>
        <p:spPr>
          <a:xfrm>
            <a:off x="7635240" y="1691640"/>
            <a:ext cx="4069080" cy="4206240"/>
          </a:xfrm>
          <a:prstGeom prst="rect">
            <a:avLst/>
          </a:prstGeom>
          <a:noFill/>
        </p:spPr>
        <p:txBody>
          <a:bodyPr wrap="square" lIns="36576" rIns="36576">
            <a:spAutoFit/>
          </a:bodyPr>
          <a:lstStyle/>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Additive. </a:t>
            </a:r>
            <a:r>
              <a:rPr sz="1030">
                <a:solidFill>
                  <a:srgbClr val="404C61"/>
                </a:solidFill>
                <a:latin typeface="Arial"/>
              </a:rPr>
              <a:t>Public roster (Hartley Pearce, excludes Aurora) = Mainland 27 + Heyden 13 + Better Eggs 9 + Zeagold 7 + Henergy 6 + long-tail 20 = 82%. Aurora ~18% added = ~100% of the ~3.75m flock.</a:t>
            </a:r>
          </a:p>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Ownership shapes speed. </a:t>
            </a:r>
            <a:r>
              <a:rPr sz="1030">
                <a:solidFill>
                  <a:srgbClr val="404C61"/>
                </a:solidFill>
                <a:latin typeface="Arial"/>
              </a:rPr>
              <a:t>PEP-controlled (Mainland + Zeagold) can move fast on Phase 2 capex; family-with-succession/chair overhang (Heyden, Aurora) will be slower; Better Eggs family-stable; Henergy founder-led.</a:t>
            </a:r>
          </a:p>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Strategic flags. </a:t>
            </a:r>
            <a:r>
              <a:rPr sz="1030">
                <a:solidFill>
                  <a:srgbClr val="404C61"/>
                </a:solidFill>
                <a:latin typeface="Arial"/>
              </a:rPr>
              <a:t>Heyden strategic process possibly in the next 12-18 months (South Island, same area as Aurora South). Mainland under PEP will be harder, not softer, on pricing - PEP thesis: “accelerate Phase 2 + broaden adjacencies”.</a:t>
            </a:r>
          </a:p>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Implication. </a:t>
            </a:r>
            <a:r>
              <a:rPr sz="1030">
                <a:solidFill>
                  <a:srgbClr val="404C61"/>
                </a:solidFill>
                <a:latin typeface="Arial"/>
              </a:rPr>
              <a:t>Aurora's thesis cannot assume a passive #1 competitor, and its own conversion speed is gated by governance, not just capex.</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COMPETITIVE POSITION</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Value-chain margin ladder: Aurora as price-taker</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8</a:t>
            </a:r>
          </a:p>
        </p:txBody>
      </p:sp>
      <p:pic>
        <p:nvPicPr>
          <p:cNvPr id="9" name="Picture 8" descr="value_chain_ladder.png"/>
          <p:cNvPicPr>
            <a:picLocks noChangeAspect="1"/>
          </p:cNvPicPr>
          <p:nvPr/>
        </p:nvPicPr>
        <p:blipFill>
          <a:blip r:embed="rId2"/>
          <a:stretch>
            <a:fillRect/>
          </a:stretch>
        </p:blipFill>
        <p:spPr>
          <a:xfrm>
            <a:off x="502920" y="1234440"/>
            <a:ext cx="6903720" cy="3221736"/>
          </a:xfrm>
          <a:prstGeom prst="rect">
            <a:avLst/>
          </a:prstGeom>
        </p:spPr>
      </p:pic>
      <p:sp>
        <p:nvSpPr>
          <p:cNvPr id="10" name="TextBox 9"/>
          <p:cNvSpPr txBox="1"/>
          <p:nvPr/>
        </p:nvSpPr>
        <p:spPr>
          <a:xfrm>
            <a:off x="7635240" y="1371600"/>
            <a:ext cx="406908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00" b="1" i="0">
                <a:solidFill>
                  <a:srgbClr val="142C52"/>
                </a:solidFill>
                <a:latin typeface="Arial"/>
              </a:rPr>
              <a:t>READS</a:t>
            </a:r>
          </a:p>
        </p:txBody>
      </p:sp>
      <p:sp>
        <p:nvSpPr>
          <p:cNvPr id="11" name="TextBox 10"/>
          <p:cNvSpPr txBox="1"/>
          <p:nvPr/>
        </p:nvSpPr>
        <p:spPr>
          <a:xfrm>
            <a:off x="7635240" y="1691640"/>
            <a:ext cx="4069080" cy="4297680"/>
          </a:xfrm>
          <a:prstGeom prst="rect">
            <a:avLst/>
          </a:prstGeom>
          <a:noFill/>
        </p:spPr>
        <p:txBody>
          <a:bodyPr wrap="square" lIns="36576" rIns="36576">
            <a:spAutoFit/>
          </a:bodyPr>
          <a:lstStyle/>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Retailer captures the unit profit. </a:t>
            </a:r>
            <a:r>
              <a:rPr sz="1030">
                <a:solidFill>
                  <a:srgbClr val="404C61"/>
                </a:solidFill>
                <a:latin typeface="Arial"/>
              </a:rPr>
              <a:t>Retail is structurally the highest-margin step; the producer is asset-heavy, low-margin per dozen, capital-intensive. Retailer EBITDA/dozen runs ~2.5x the producer's on the same product.</a:t>
            </a:r>
          </a:p>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Private-label halves producer margin. </a:t>
            </a:r>
            <a:r>
              <a:rPr sz="1030">
                <a:solidFill>
                  <a:srgbClr val="404C61"/>
                </a:solidFill>
                <a:latin typeface="Arial"/>
              </a:rPr>
              <a:t>Aurora is ~50% blended PL; PL gate is 12-18% below branded and PL halves producer EBITDA/dozen. Reported 12.8% margin fits a 50/50 blend; a pure-branded model (15-17%) overshoots achievable margin.</a:t>
            </a:r>
          </a:p>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No category-captaincy. </a:t>
            </a:r>
            <a:r>
              <a:rPr sz="1030">
                <a:solidFill>
                  <a:srgbClr val="404C61"/>
                </a:solidFill>
                <a:latin typeface="Arial"/>
              </a:rPr>
              <a:t>Mainland holds captaincy at both retailers (planogram influence, ~1-2pp share-of-shelf). Aurora lives with Mainland's planogram.</a:t>
            </a:r>
          </a:p>
          <a:p>
            <a:pPr>
              <a:lnSpc>
                <a:spcPct val="102000"/>
              </a:lnSpc>
              <a:spcBef>
                <a:spcPts val="0"/>
              </a:spcBef>
              <a:spcAft>
                <a:spcPts val="500"/>
              </a:spcAft>
            </a:pPr>
            <a:r>
              <a:rPr sz="1030" b="1">
                <a:solidFill>
                  <a:srgbClr val="A88B68"/>
                </a:solidFill>
                <a:latin typeface="Arial"/>
              </a:rPr>
              <a:t>▪  </a:t>
            </a:r>
            <a:r>
              <a:rPr sz="1030" b="1">
                <a:solidFill>
                  <a:srgbClr val="142C52"/>
                </a:solidFill>
                <a:latin typeface="Arial"/>
              </a:rPr>
              <a:t>Price-taker, not price-setter. </a:t>
            </a:r>
            <a:r>
              <a:rPr sz="1030">
                <a:solidFill>
                  <a:srgbClr val="404C61"/>
                </a:solidFill>
                <a:latin typeface="Arial"/>
              </a:rPr>
              <a:t>“#2 at 18% vs #1 at 27% means Mainland sets the price and Aurora follows... half their retail is PL where they have no pricing power by definition.” The sell-side “price-setter” framing is not supported.</a:t>
            </a:r>
          </a:p>
        </p:txBody>
      </p:sp>
      <p:sp>
        <p:nvSpPr>
          <p:cNvPr id="12" name="TextBox 11"/>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 Calthorpe Part 4 (value-chain annex, 13 May 2026).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COMPETITIVE POSITION</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Vertical integration depth: Mainland full stack vs Aurora mid-stack</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9</a:t>
            </a:r>
          </a:p>
        </p:txBody>
      </p:sp>
      <p:sp>
        <p:nvSpPr>
          <p:cNvPr id="9" name="Rectangle 8"/>
          <p:cNvSpPr/>
          <p:nvPr/>
        </p:nvSpPr>
        <p:spPr>
          <a:xfrm>
            <a:off x="502920" y="1280160"/>
            <a:ext cx="5532120" cy="2148840"/>
          </a:xfrm>
          <a:prstGeom prst="rect">
            <a:avLst/>
          </a:prstGeom>
          <a:solidFill>
            <a:srgbClr val="F6F7FA"/>
          </a:solidFill>
          <a:ln w="12700">
            <a:solidFill>
              <a:srgbClr val="EAE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371600"/>
            <a:ext cx="530352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00" b="1" i="0">
                <a:solidFill>
                  <a:srgbClr val="142C52"/>
                </a:solidFill>
                <a:latin typeface="Arial"/>
              </a:rPr>
              <a:t>MAINLAND POULTRY - full 7-stage stack (cohort benchmark)</a:t>
            </a:r>
          </a:p>
        </p:txBody>
      </p:sp>
      <p:sp>
        <p:nvSpPr>
          <p:cNvPr id="11" name="TextBox 10"/>
          <p:cNvSpPr txBox="1"/>
          <p:nvPr/>
        </p:nvSpPr>
        <p:spPr>
          <a:xfrm>
            <a:off x="640080" y="1691640"/>
            <a:ext cx="5303520" cy="1691640"/>
          </a:xfrm>
          <a:prstGeom prst="rect">
            <a:avLst/>
          </a:prstGeom>
          <a:noFill/>
        </p:spPr>
        <p:txBody>
          <a:bodyPr wrap="square" lIns="36576" rIns="36576">
            <a:spAutoFit/>
          </a:bodyPr>
          <a:lstStyle/>
          <a:p>
            <a:pPr>
              <a:lnSpc>
                <a:spcPct val="102000"/>
              </a:lnSpc>
              <a:spcBef>
                <a:spcPts val="0"/>
              </a:spcBef>
              <a:spcAft>
                <a:spcPts val="250"/>
              </a:spcAft>
            </a:pPr>
            <a:r>
              <a:rPr sz="980" b="1">
                <a:solidFill>
                  <a:srgbClr val="3E6B89"/>
                </a:solidFill>
                <a:latin typeface="Arial"/>
              </a:rPr>
              <a:t>▪  </a:t>
            </a:r>
            <a:r>
              <a:rPr sz="980">
                <a:solidFill>
                  <a:srgbClr val="404C61"/>
                </a:solidFill>
                <a:latin typeface="Arial"/>
              </a:rPr>
              <a:t>1.2m birds / 7 farms / 17 sites / 635 ha (OIO records).</a:t>
            </a:r>
          </a:p>
          <a:p>
            <a:pPr>
              <a:lnSpc>
                <a:spcPct val="102000"/>
              </a:lnSpc>
              <a:spcBef>
                <a:spcPts val="0"/>
              </a:spcBef>
              <a:spcAft>
                <a:spcPts val="250"/>
              </a:spcAft>
            </a:pPr>
            <a:r>
              <a:rPr sz="980" b="1">
                <a:solidFill>
                  <a:srgbClr val="3E6B89"/>
                </a:solidFill>
                <a:latin typeface="Arial"/>
              </a:rPr>
              <a:t>▪  </a:t>
            </a:r>
            <a:r>
              <a:rPr sz="980">
                <a:solidFill>
                  <a:srgbClr val="404C61"/>
                </a:solidFill>
                <a:latin typeface="Arial"/>
              </a:rPr>
              <a:t>MainFeeds: 3 mills, ~140k tonnes compound feed/yr (captive).</a:t>
            </a:r>
          </a:p>
          <a:p>
            <a:pPr>
              <a:lnSpc>
                <a:spcPct val="102000"/>
              </a:lnSpc>
              <a:spcBef>
                <a:spcPts val="0"/>
              </a:spcBef>
              <a:spcAft>
                <a:spcPts val="250"/>
              </a:spcAft>
            </a:pPr>
            <a:r>
              <a:rPr sz="980" b="1">
                <a:solidFill>
                  <a:srgbClr val="3E6B89"/>
                </a:solidFill>
                <a:latin typeface="Arial"/>
              </a:rPr>
              <a:t>▪  </a:t>
            </a:r>
            <a:r>
              <a:rPr sz="980">
                <a:solidFill>
                  <a:srgbClr val="404C61"/>
                </a:solidFill>
                <a:latin typeface="Arial"/>
              </a:rPr>
              <a:t>Farmer Brown + Woodland retail brands; category captaincy at both retailers.</a:t>
            </a:r>
          </a:p>
          <a:p>
            <a:pPr>
              <a:lnSpc>
                <a:spcPct val="102000"/>
              </a:lnSpc>
              <a:spcBef>
                <a:spcPts val="0"/>
              </a:spcBef>
              <a:spcAft>
                <a:spcPts val="250"/>
              </a:spcAft>
            </a:pPr>
            <a:r>
              <a:rPr sz="980" b="1">
                <a:solidFill>
                  <a:srgbClr val="3E6B89"/>
                </a:solidFill>
                <a:latin typeface="Arial"/>
              </a:rPr>
              <a:t>▪  </a:t>
            </a:r>
            <a:r>
              <a:rPr sz="980">
                <a:solidFill>
                  <a:srgbClr val="404C61"/>
                </a:solidFill>
                <a:latin typeface="Arial"/>
              </a:rPr>
              <a:t>Captive rearing; Zeagold automated vision-graded line (2025).</a:t>
            </a:r>
          </a:p>
        </p:txBody>
      </p:sp>
      <p:sp>
        <p:nvSpPr>
          <p:cNvPr id="12" name="Rectangle 11"/>
          <p:cNvSpPr/>
          <p:nvPr/>
        </p:nvSpPr>
        <p:spPr>
          <a:xfrm>
            <a:off x="6355080" y="1280160"/>
            <a:ext cx="5349240" cy="2148840"/>
          </a:xfrm>
          <a:prstGeom prst="rect">
            <a:avLst/>
          </a:prstGeom>
          <a:solidFill>
            <a:srgbClr val="FFFFFF"/>
          </a:solidFill>
          <a:ln w="15240">
            <a:solidFill>
              <a:srgbClr val="B07A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92240" y="1371600"/>
            <a:ext cx="512064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00" b="1" i="0">
                <a:solidFill>
                  <a:srgbClr val="B07A4E"/>
                </a:solidFill>
                <a:latin typeface="Arial"/>
              </a:rPr>
              <a:t>AURORA - ~4-stage mid-stack</a:t>
            </a:r>
          </a:p>
        </p:txBody>
      </p:sp>
      <p:sp>
        <p:nvSpPr>
          <p:cNvPr id="14" name="TextBox 13"/>
          <p:cNvSpPr txBox="1"/>
          <p:nvPr/>
        </p:nvSpPr>
        <p:spPr>
          <a:xfrm>
            <a:off x="6492240" y="1691640"/>
            <a:ext cx="5120640" cy="1691640"/>
          </a:xfrm>
          <a:prstGeom prst="rect">
            <a:avLst/>
          </a:prstGeom>
          <a:noFill/>
        </p:spPr>
        <p:txBody>
          <a:bodyPr wrap="square" lIns="36576" rIns="36576">
            <a:spAutoFit/>
          </a:bodyPr>
          <a:lstStyle/>
          <a:p>
            <a:pPr>
              <a:lnSpc>
                <a:spcPct val="102000"/>
              </a:lnSpc>
              <a:spcBef>
                <a:spcPts val="0"/>
              </a:spcBef>
              <a:spcAft>
                <a:spcPts val="250"/>
              </a:spcAft>
            </a:pPr>
            <a:r>
              <a:rPr sz="980" b="1">
                <a:solidFill>
                  <a:srgbClr val="B07A4E"/>
                </a:solidFill>
                <a:latin typeface="Arial"/>
              </a:rPr>
              <a:t>▪  </a:t>
            </a:r>
            <a:r>
              <a:rPr sz="980">
                <a:solidFill>
                  <a:srgbClr val="404C61"/>
                </a:solidFill>
                <a:latin typeface="Arial"/>
              </a:rPr>
              <a:t>Rearing, lay, grade/pack, distribution - no captive feed mill.</a:t>
            </a:r>
          </a:p>
          <a:p>
            <a:pPr>
              <a:lnSpc>
                <a:spcPct val="102000"/>
              </a:lnSpc>
              <a:spcBef>
                <a:spcPts val="0"/>
              </a:spcBef>
              <a:spcAft>
                <a:spcPts val="250"/>
              </a:spcAft>
            </a:pPr>
            <a:r>
              <a:rPr sz="980" b="1">
                <a:solidFill>
                  <a:srgbClr val="B07A4E"/>
                </a:solidFill>
                <a:latin typeface="Arial"/>
              </a:rPr>
              <a:t>▪  </a:t>
            </a:r>
            <a:r>
              <a:rPr sz="980">
                <a:solidFill>
                  <a:srgbClr val="404C61"/>
                </a:solidFill>
                <a:latin typeface="Arial"/>
              </a:rPr>
              <a:t>No captive breeder/rearing; no vision-graded automated line.</a:t>
            </a:r>
          </a:p>
          <a:p>
            <a:pPr>
              <a:lnSpc>
                <a:spcPct val="102000"/>
              </a:lnSpc>
              <a:spcBef>
                <a:spcPts val="0"/>
              </a:spcBef>
              <a:spcAft>
                <a:spcPts val="250"/>
              </a:spcAft>
            </a:pPr>
            <a:r>
              <a:rPr sz="980" b="1">
                <a:solidFill>
                  <a:srgbClr val="B07A4E"/>
                </a:solidFill>
                <a:latin typeface="Arial"/>
              </a:rPr>
              <a:t>▪  </a:t>
            </a:r>
            <a:r>
              <a:rPr sz="980">
                <a:solidFill>
                  <a:srgbClr val="404C61"/>
                </a:solidFill>
                <a:latin typeface="Arial"/>
              </a:rPr>
              <a:t>Thinner brand portfolio (Sunbright FR + secondary barn/colony label); 2 sites.</a:t>
            </a:r>
          </a:p>
          <a:p>
            <a:pPr>
              <a:lnSpc>
                <a:spcPct val="102000"/>
              </a:lnSpc>
              <a:spcBef>
                <a:spcPts val="0"/>
              </a:spcBef>
              <a:spcAft>
                <a:spcPts val="250"/>
              </a:spcAft>
            </a:pPr>
            <a:r>
              <a:rPr sz="980" b="1">
                <a:solidFill>
                  <a:srgbClr val="B07A4E"/>
                </a:solidFill>
                <a:latin typeface="Arial"/>
              </a:rPr>
              <a:t>▪  </a:t>
            </a:r>
            <a:r>
              <a:rPr sz="980">
                <a:solidFill>
                  <a:srgbClr val="404C61"/>
                </a:solidFill>
                <a:latin typeface="Arial"/>
              </a:rPr>
              <a:t>~2.8x smaller revenue; no category-captain status at either retailer.</a:t>
            </a:r>
          </a:p>
        </p:txBody>
      </p:sp>
      <p:sp>
        <p:nvSpPr>
          <p:cNvPr id="15" name="TextBox 14"/>
          <p:cNvSpPr txBox="1"/>
          <p:nvPr/>
        </p:nvSpPr>
        <p:spPr>
          <a:xfrm>
            <a:off x="502920" y="3611880"/>
            <a:ext cx="11185855" cy="2468880"/>
          </a:xfrm>
          <a:prstGeom prst="rect">
            <a:avLst/>
          </a:prstGeom>
          <a:noFill/>
        </p:spPr>
        <p:txBody>
          <a:bodyPr wrap="square" lIns="36576" rIns="36576">
            <a:spAutoFit/>
          </a:bodyPr>
          <a:lstStyle/>
          <a:p>
            <a:pPr>
              <a:lnSpc>
                <a:spcPct val="102000"/>
              </a:lnSpc>
              <a:spcBef>
                <a:spcPts val="0"/>
              </a:spcBef>
              <a:spcAft>
                <a:spcPts val="400"/>
              </a:spcAft>
            </a:pPr>
            <a:r>
              <a:rPr sz="1019" b="1">
                <a:solidFill>
                  <a:srgbClr val="A88B68"/>
                </a:solidFill>
                <a:latin typeface="Arial"/>
              </a:rPr>
              <a:t>▪  </a:t>
            </a:r>
            <a:r>
              <a:rPr sz="1019" b="1">
                <a:solidFill>
                  <a:srgbClr val="142C52"/>
                </a:solidFill>
                <a:latin typeface="Arial"/>
              </a:rPr>
              <a:t>Structural discount. </a:t>
            </a:r>
            <a:r>
              <a:rPr sz="1019">
                <a:solidFill>
                  <a:srgbClr val="404C61"/>
                </a:solidFill>
                <a:latin typeface="Arial"/>
              </a:rPr>
              <a:t>“Aurora's #2 share by volume sits alongside #4-5 ranking on integration depth... Mainland traded at 7.0-7.5x with the full stack. Aurora without the full stack does not earn a multiple uplift over that comp - it earns a structural discount.”</a:t>
            </a:r>
          </a:p>
          <a:p>
            <a:pPr>
              <a:lnSpc>
                <a:spcPct val="102000"/>
              </a:lnSpc>
              <a:spcBef>
                <a:spcPts val="0"/>
              </a:spcBef>
              <a:spcAft>
                <a:spcPts val="400"/>
              </a:spcAft>
            </a:pPr>
            <a:r>
              <a:rPr sz="1019" b="1">
                <a:solidFill>
                  <a:srgbClr val="A88B68"/>
                </a:solidFill>
                <a:latin typeface="Arial"/>
              </a:rPr>
              <a:t>▪  </a:t>
            </a:r>
            <a:r>
              <a:rPr sz="1019" b="1">
                <a:solidFill>
                  <a:srgbClr val="142C52"/>
                </a:solidFill>
                <a:latin typeface="Arial"/>
              </a:rPr>
              <a:t>Margin / mix positioning. </a:t>
            </a:r>
            <a:r>
              <a:rPr sz="1019">
                <a:solidFill>
                  <a:srgbClr val="404C61"/>
                </a:solidFill>
                <a:latin typeface="Arial"/>
              </a:rPr>
              <a:t>Mainland 14-16% EBITDA margin (70/30 brand/PL); Aurora 12.8% (50/50); Henergy highest brand-skew (75/25, pure FR); Zeagold margin holds via egg-products/industrial mix. Aurora is mid-pack to bottom-tier on margin and PL exposure despite the #2 volume rank.</a:t>
            </a:r>
          </a:p>
          <a:p>
            <a:pPr>
              <a:lnSpc>
                <a:spcPct val="102000"/>
              </a:lnSpc>
              <a:spcBef>
                <a:spcPts val="0"/>
              </a:spcBef>
              <a:spcAft>
                <a:spcPts val="400"/>
              </a:spcAft>
            </a:pPr>
            <a:r>
              <a:rPr sz="1019" b="1">
                <a:solidFill>
                  <a:srgbClr val="A88B68"/>
                </a:solidFill>
                <a:latin typeface="Arial"/>
              </a:rPr>
              <a:t>▪  </a:t>
            </a:r>
            <a:r>
              <a:rPr sz="1019" b="1">
                <a:solidFill>
                  <a:srgbClr val="142C52"/>
                </a:solidFill>
                <a:latin typeface="Arial"/>
              </a:rPr>
              <a:t>Two-site concentration. </a:t>
            </a:r>
            <a:r>
              <a:rPr sz="1019">
                <a:solidFill>
                  <a:srgbClr val="404C61"/>
                </a:solidFill>
                <a:latin typeface="Arial"/>
              </a:rPr>
              <a:t>Materially thinner than Mainland's 17-site / 3-mill network. Single-site failure (biosecurity, fire, regulatory shutdown) is a step-change higher exposure; dual-island spread is partial protection only (one site per island).</a:t>
            </a:r>
          </a:p>
          <a:p>
            <a:pPr>
              <a:lnSpc>
                <a:spcPct val="102000"/>
              </a:lnSpc>
              <a:spcBef>
                <a:spcPts val="0"/>
              </a:spcBef>
              <a:spcAft>
                <a:spcPts val="400"/>
              </a:spcAft>
            </a:pPr>
            <a:r>
              <a:rPr sz="1019" b="1">
                <a:solidFill>
                  <a:srgbClr val="A88B68"/>
                </a:solidFill>
                <a:latin typeface="Arial"/>
              </a:rPr>
              <a:t>▪  </a:t>
            </a:r>
            <a:r>
              <a:rPr sz="1019" b="1">
                <a:solidFill>
                  <a:srgbClr val="142C52"/>
                </a:solidFill>
                <a:latin typeface="Arial"/>
              </a:rPr>
              <a:t>Silver lining. </a:t>
            </a:r>
            <a:r>
              <a:rPr sz="1019">
                <a:solidFill>
                  <a:srgbClr val="404C61"/>
                </a:solidFill>
                <a:latin typeface="Arial"/>
              </a:rPr>
              <a:t>The gap vs Mainland on integration depth and automation is simultaneously the structural discount and the size of the post-acquisition cost-out opportunity (see Opportunities).</a:t>
            </a:r>
          </a:p>
        </p:txBody>
      </p:sp>
      <p:sp>
        <p:nvSpPr>
          <p:cNvPr id="16" name="TextBox 15"/>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Navis 2017 press release; MainFeeds public materials; Hartley Pearce hp-agri-nz-027; Calthorpe Parts 4 &amp; 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01168" cy="6858000"/>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286000"/>
            <a:ext cx="2011680" cy="12801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6600" b="1">
                <a:solidFill>
                  <a:srgbClr val="A88B68"/>
                </a:solidFill>
                <a:latin typeface="Georgia"/>
              </a:rPr>
              <a:t>02</a:t>
            </a:r>
          </a:p>
        </p:txBody>
      </p:sp>
      <p:sp>
        <p:nvSpPr>
          <p:cNvPr id="5" name="Rectangle 4"/>
          <p:cNvSpPr/>
          <p:nvPr/>
        </p:nvSpPr>
        <p:spPr>
          <a:xfrm>
            <a:off x="1051560" y="3611880"/>
            <a:ext cx="2743200" cy="45720"/>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3794760"/>
            <a:ext cx="10058400" cy="109728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3000" b="1">
                <a:solidFill>
                  <a:srgbClr val="FFFFFF"/>
                </a:solidFill>
                <a:latin typeface="Georgia"/>
              </a:rPr>
              <a:t>Consumer-demand context</a:t>
            </a:r>
          </a:p>
        </p:txBody>
      </p:sp>
      <p:sp>
        <p:nvSpPr>
          <p:cNvPr id="7" name="TextBox 6"/>
          <p:cNvSpPr txBox="1"/>
          <p:nvPr/>
        </p:nvSpPr>
        <p:spPr>
          <a:xfrm>
            <a:off x="1024128" y="4800600"/>
            <a:ext cx="9601200" cy="8229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350" b="0" i="0">
                <a:solidFill>
                  <a:srgbClr val="7A8FA9"/>
                </a:solidFill>
                <a:latin typeface="Arial"/>
              </a:rPr>
              <a:t>What the demand picture supports - and the specific tier it does not. Aurora is positioned at the elastic end of premium.</a:t>
            </a:r>
          </a:p>
        </p:txBody>
      </p:sp>
      <p:sp>
        <p:nvSpPr>
          <p:cNvPr id="8" name="TextBox 7"/>
          <p:cNvSpPr txBox="1"/>
          <p:nvPr/>
        </p:nvSpPr>
        <p:spPr>
          <a:xfrm>
            <a:off x="9219895" y="6400800"/>
            <a:ext cx="2468880" cy="274320"/>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800" b="0" i="0">
                <a:solidFill>
                  <a:srgbClr val="7A8FA9"/>
                </a:solidFill>
                <a:latin typeface="Arial"/>
              </a:rPr>
              <a:t>Internal / Pre-LOI   |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CONSUMER-DEMAND CONTEXT</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Category-level demand tailwinds</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11</a:t>
            </a:r>
          </a:p>
        </p:txBody>
      </p:sp>
      <p:sp>
        <p:nvSpPr>
          <p:cNvPr id="9" name="TextBox 8"/>
          <p:cNvSpPr txBox="1"/>
          <p:nvPr/>
        </p:nvSpPr>
        <p:spPr>
          <a:xfrm>
            <a:off x="502920" y="1325880"/>
            <a:ext cx="11185855" cy="4754880"/>
          </a:xfrm>
          <a:prstGeom prst="rect">
            <a:avLst/>
          </a:prstGeom>
          <a:noFill/>
        </p:spPr>
        <p:txBody>
          <a:bodyPr wrap="square" lIns="36576" rIns="36576">
            <a:spAutoFit/>
          </a:bodyPr>
          <a:lstStyle/>
          <a:p>
            <a:pPr>
              <a:lnSpc>
                <a:spcPct val="102000"/>
              </a:lnSpc>
              <a:spcBef>
                <a:spcPts val="0"/>
              </a:spcBef>
              <a:spcAft>
                <a:spcPts val="500"/>
              </a:spcAft>
            </a:pPr>
            <a:r>
              <a:rPr sz="1060" b="1">
                <a:solidFill>
                  <a:srgbClr val="A88B68"/>
                </a:solidFill>
                <a:latin typeface="Arial"/>
              </a:rPr>
              <a:t>▪  </a:t>
            </a:r>
            <a:r>
              <a:rPr sz="1060" b="1">
                <a:solidFill>
                  <a:srgbClr val="142C52"/>
                </a:solidFill>
                <a:latin typeface="Arial"/>
              </a:rPr>
              <a:t>Dietary-mix shift. </a:t>
            </a:r>
            <a:r>
              <a:rPr sz="1060">
                <a:solidFill>
                  <a:srgbClr val="404C61"/>
                </a:solidFill>
                <a:latin typeface="Arial"/>
              </a:rPr>
              <a:t>Flexitarian 21.4% of NZ adults (vs 14.3% Wave 7); vegetarian 7.3% (flat); vegan 1.5% (small, fastest-growing in % terms); traditional omnivore 69.8% (compressing). Per-capita eggs: traditional 224, flexitarian 242, vegetarian 263, vegan 0; national weighted 229/adult/yr. Net ~0.4-0.5pp/yr tailwind from segment migration.</a:t>
            </a:r>
          </a:p>
          <a:p>
            <a:pPr>
              <a:lnSpc>
                <a:spcPct val="102000"/>
              </a:lnSpc>
              <a:spcBef>
                <a:spcPts val="0"/>
              </a:spcBef>
              <a:spcAft>
                <a:spcPts val="500"/>
              </a:spcAft>
            </a:pPr>
            <a:r>
              <a:rPr sz="1060" b="1">
                <a:solidFill>
                  <a:srgbClr val="A88B68"/>
                </a:solidFill>
                <a:latin typeface="Arial"/>
              </a:rPr>
              <a:t>▪  </a:t>
            </a:r>
            <a:r>
              <a:rPr sz="1060" b="1">
                <a:solidFill>
                  <a:srgbClr val="142C52"/>
                </a:solidFill>
                <a:latin typeface="Arial"/>
              </a:rPr>
              <a:t>Demographic-cuisine compounding. </a:t>
            </a:r>
            <a:r>
              <a:rPr sz="1060">
                <a:solidFill>
                  <a:srgbClr val="404C61"/>
                </a:solidFill>
                <a:latin typeface="Arial"/>
              </a:rPr>
              <a:t>Asian-NZ cohort 268 eggs/yr (+17% vs national); Pasifika 246 (+7.4%). Asian-NZ ~17% of adults today, projected ~22-24% by 2038. Adds ~0.2-0.3pp/yr.</a:t>
            </a:r>
          </a:p>
          <a:p>
            <a:pPr>
              <a:lnSpc>
                <a:spcPct val="102000"/>
              </a:lnSpc>
              <a:spcBef>
                <a:spcPts val="0"/>
              </a:spcBef>
              <a:spcAft>
                <a:spcPts val="500"/>
              </a:spcAft>
            </a:pPr>
            <a:r>
              <a:rPr sz="1060" b="1">
                <a:solidFill>
                  <a:srgbClr val="A88B68"/>
                </a:solidFill>
                <a:latin typeface="Arial"/>
              </a:rPr>
              <a:t>▪  </a:t>
            </a:r>
            <a:r>
              <a:rPr sz="1060" b="1">
                <a:solidFill>
                  <a:srgbClr val="142C52"/>
                </a:solidFill>
                <a:latin typeface="Arial"/>
              </a:rPr>
              <a:t>Generational mix. </a:t>
            </a:r>
            <a:r>
              <a:rPr sz="1060">
                <a:solidFill>
                  <a:srgbClr val="404C61"/>
                </a:solidFill>
                <a:latin typeface="Arial"/>
              </a:rPr>
              <a:t>Net positive - Gen Z 245 and Millennials 238 eggs/yr (above national); Gen X / Boomers / Silent below. Generational transition supports category volume.</a:t>
            </a:r>
          </a:p>
          <a:p>
            <a:pPr>
              <a:lnSpc>
                <a:spcPct val="102000"/>
              </a:lnSpc>
              <a:spcBef>
                <a:spcPts val="0"/>
              </a:spcBef>
              <a:spcAft>
                <a:spcPts val="500"/>
              </a:spcAft>
            </a:pPr>
            <a:r>
              <a:rPr sz="1060" b="1">
                <a:solidFill>
                  <a:srgbClr val="A88B68"/>
                </a:solidFill>
                <a:latin typeface="Arial"/>
              </a:rPr>
              <a:t>▪  </a:t>
            </a:r>
            <a:r>
              <a:rPr sz="1060" b="1">
                <a:solidFill>
                  <a:srgbClr val="142C52"/>
                </a:solidFill>
                <a:latin typeface="Arial"/>
              </a:rPr>
              <a:t>Protein &amp; cholesterol narrative. </a:t>
            </a:r>
            <a:r>
              <a:rPr sz="1060">
                <a:solidFill>
                  <a:srgbClr val="404C61"/>
                </a:solidFill>
                <a:latin typeface="Arial"/>
              </a:rPr>
              <a:t>“High in protein” driver rank 8th -&gt; 3rd; “heart-healthy / cholesterol-friendly” 11th -&gt; 8th. Heart Foundation NZ softened to “at-risk individuals up to 6 eggs/week” (vs the old “limit three”).</a:t>
            </a:r>
          </a:p>
          <a:p>
            <a:pPr>
              <a:lnSpc>
                <a:spcPct val="102000"/>
              </a:lnSpc>
              <a:spcBef>
                <a:spcPts val="0"/>
              </a:spcBef>
              <a:spcAft>
                <a:spcPts val="500"/>
              </a:spcAft>
            </a:pPr>
            <a:r>
              <a:rPr sz="1060" b="1">
                <a:solidFill>
                  <a:srgbClr val="A88B68"/>
                </a:solidFill>
                <a:latin typeface="Arial"/>
              </a:rPr>
              <a:t>▪  </a:t>
            </a:r>
            <a:r>
              <a:rPr sz="1060" b="1">
                <a:solidFill>
                  <a:srgbClr val="142C52"/>
                </a:solidFill>
                <a:latin typeface="Arial"/>
              </a:rPr>
              <a:t>NZ-made provenance shield. </a:t>
            </a:r>
            <a:r>
              <a:rPr sz="1060">
                <a:solidFill>
                  <a:srgbClr val="404C61"/>
                </a:solidFill>
                <a:latin typeface="Arial"/>
              </a:rPr>
              <a:t>“Product of NZ” 5th -&gt; 2nd ranked driver. Table-egg imports are negligible (MPI biosecurity), so provenance accrues at category level and partially shields NZ shell-egg volume from imported plant-based displacement.</a:t>
            </a:r>
          </a:p>
          <a:p>
            <a:pPr>
              <a:lnSpc>
                <a:spcPct val="102000"/>
              </a:lnSpc>
              <a:spcBef>
                <a:spcPts val="0"/>
              </a:spcBef>
              <a:spcAft>
                <a:spcPts val="500"/>
              </a:spcAft>
            </a:pPr>
            <a:r>
              <a:rPr sz="1060" b="1">
                <a:solidFill>
                  <a:srgbClr val="A88B68"/>
                </a:solidFill>
                <a:latin typeface="Arial"/>
              </a:rPr>
              <a:t>▪  </a:t>
            </a:r>
            <a:r>
              <a:rPr sz="1060" b="1">
                <a:solidFill>
                  <a:srgbClr val="142C52"/>
                </a:solidFill>
                <a:latin typeface="Arial"/>
              </a:rPr>
              <a:t>Net. </a:t>
            </a:r>
            <a:r>
              <a:rPr sz="1060">
                <a:solidFill>
                  <a:srgbClr val="404C61"/>
                </a:solidFill>
                <a:latin typeface="Arial"/>
              </a:rPr>
              <a:t>Per-capita drift ~+0.6-0.8% pa on top of population ~0.9% pa (Treasury). Category volume is a genuine tailwind - but this is a category-level read, not a free-range-premium-tier read.</a:t>
            </a:r>
          </a:p>
        </p:txBody>
      </p:sp>
      <p:sp>
        <p:nvSpPr>
          <p:cNvPr id="10" name="TextBox 9"/>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ACII Wave 11 Egg Category Addendum; Calthorpe Part 5 (consumer-demand annex, 19 May 2026); Heart Foundation NZ; NZ Treasury demographics.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CONSUMER-DEMAND CONTEXT</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Free-range premium: broker vs expert vs scan data</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12</a:t>
            </a:r>
          </a:p>
        </p:txBody>
      </p:sp>
      <p:pic>
        <p:nvPicPr>
          <p:cNvPr id="9" name="Picture 8" descr="premium_compression.png"/>
          <p:cNvPicPr>
            <a:picLocks noChangeAspect="1"/>
          </p:cNvPicPr>
          <p:nvPr/>
        </p:nvPicPr>
        <p:blipFill>
          <a:blip r:embed="rId2"/>
          <a:stretch>
            <a:fillRect/>
          </a:stretch>
        </p:blipFill>
        <p:spPr>
          <a:xfrm>
            <a:off x="502920" y="1234440"/>
            <a:ext cx="6903720" cy="2885137"/>
          </a:xfrm>
          <a:prstGeom prst="rect">
            <a:avLst/>
          </a:prstGeom>
        </p:spPr>
      </p:pic>
      <p:sp>
        <p:nvSpPr>
          <p:cNvPr id="10" name="TextBox 9"/>
          <p:cNvSpPr txBox="1"/>
          <p:nvPr/>
        </p:nvSpPr>
        <p:spPr>
          <a:xfrm>
            <a:off x="7635240" y="1371600"/>
            <a:ext cx="406908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00" b="1" i="0">
                <a:solidFill>
                  <a:srgbClr val="142C52"/>
                </a:solidFill>
                <a:latin typeface="Arial"/>
              </a:rPr>
              <a:t>READS</a:t>
            </a:r>
          </a:p>
        </p:txBody>
      </p:sp>
      <p:sp>
        <p:nvSpPr>
          <p:cNvPr id="11" name="TextBox 10"/>
          <p:cNvSpPr txBox="1"/>
          <p:nvPr/>
        </p:nvSpPr>
        <p:spPr>
          <a:xfrm>
            <a:off x="7635240" y="1691640"/>
            <a:ext cx="4069080" cy="4389120"/>
          </a:xfrm>
          <a:prstGeom prst="rect">
            <a:avLst/>
          </a:prstGeom>
          <a:noFill/>
        </p:spPr>
        <p:txBody>
          <a:bodyPr wrap="square" lIns="36576" rIns="36576">
            <a:spAutoFit/>
          </a:bodyPr>
          <a:lstStyle/>
          <a:p>
            <a:pPr>
              <a:lnSpc>
                <a:spcPct val="102000"/>
              </a:lnSpc>
              <a:spcBef>
                <a:spcPts val="0"/>
              </a:spcBef>
              <a:spcAft>
                <a:spcPts val="400"/>
              </a:spcAft>
            </a:pPr>
            <a:r>
              <a:rPr sz="980" b="1">
                <a:solidFill>
                  <a:srgbClr val="A88B68"/>
                </a:solidFill>
                <a:latin typeface="Arial"/>
              </a:rPr>
              <a:t>▪  </a:t>
            </a:r>
            <a:r>
              <a:rPr sz="980" b="1">
                <a:solidFill>
                  <a:srgbClr val="142C52"/>
                </a:solidFill>
                <a:latin typeface="Arial"/>
              </a:rPr>
              <a:t>Sell-side. </a:t>
            </a:r>
            <a:r>
              <a:rPr sz="980">
                <a:solidFill>
                  <a:srgbClr val="404C61"/>
                </a:solidFill>
                <a:latin typeface="Arial"/>
              </a:rPr>
              <a:t>Broker &amp; IM: “wholesale FR premium over barn averaged 30%+ over the past decade and expected to remain at or above this level.”</a:t>
            </a:r>
          </a:p>
          <a:p>
            <a:pPr>
              <a:lnSpc>
                <a:spcPct val="102000"/>
              </a:lnSpc>
              <a:spcBef>
                <a:spcPts val="0"/>
              </a:spcBef>
              <a:spcAft>
                <a:spcPts val="400"/>
              </a:spcAft>
            </a:pPr>
            <a:r>
              <a:rPr sz="980" b="1">
                <a:solidFill>
                  <a:srgbClr val="A88B68"/>
                </a:solidFill>
                <a:latin typeface="Arial"/>
              </a:rPr>
              <a:t>▪  </a:t>
            </a:r>
            <a:r>
              <a:rPr sz="980" b="1">
                <a:solidFill>
                  <a:srgbClr val="142C52"/>
                </a:solidFill>
                <a:latin typeface="Arial"/>
              </a:rPr>
              <a:t>Trade association. </a:t>
            </a:r>
            <a:r>
              <a:rPr sz="980">
                <a:solidFill>
                  <a:srgbClr val="404C61"/>
                </a:solidFill>
                <a:latin typeface="Arial"/>
              </a:rPr>
              <a:t>Marsden (EPF): historically ~30% at the wholesale gate; 2026 transaction prices are meaningfully below the 30% anchor and likely to keep compressing through Phase 2.</a:t>
            </a:r>
          </a:p>
          <a:p>
            <a:pPr>
              <a:lnSpc>
                <a:spcPct val="102000"/>
              </a:lnSpc>
              <a:spcBef>
                <a:spcPts val="0"/>
              </a:spcBef>
              <a:spcAft>
                <a:spcPts val="400"/>
              </a:spcAft>
            </a:pPr>
            <a:r>
              <a:rPr sz="980" b="1">
                <a:solidFill>
                  <a:srgbClr val="A88B68"/>
                </a:solidFill>
                <a:latin typeface="Arial"/>
              </a:rPr>
              <a:t>▪  </a:t>
            </a:r>
            <a:r>
              <a:rPr sz="980" b="1">
                <a:solidFill>
                  <a:srgbClr val="142C52"/>
                </a:solidFill>
                <a:latin typeface="Arial"/>
              </a:rPr>
              <a:t>Expert trajectory. </a:t>
            </a:r>
            <a:r>
              <a:rPr sz="980">
                <a:solidFill>
                  <a:srgbClr val="404C61"/>
                </a:solidFill>
                <a:latin typeface="Arial"/>
              </a:rPr>
              <a:t>Calthorpe Part 3: FY26 18-22% -&gt; FY27 14% -&gt; FY28 12%.</a:t>
            </a:r>
          </a:p>
          <a:p>
            <a:pPr>
              <a:lnSpc>
                <a:spcPct val="102000"/>
              </a:lnSpc>
              <a:spcBef>
                <a:spcPts val="0"/>
              </a:spcBef>
              <a:spcAft>
                <a:spcPts val="400"/>
              </a:spcAft>
            </a:pPr>
            <a:r>
              <a:rPr sz="980" b="1">
                <a:solidFill>
                  <a:srgbClr val="A88B68"/>
                </a:solidFill>
                <a:latin typeface="Arial"/>
              </a:rPr>
              <a:t>▪  </a:t>
            </a:r>
            <a:r>
              <a:rPr sz="980" b="1">
                <a:solidFill>
                  <a:srgbClr val="142C52"/>
                </a:solidFill>
                <a:latin typeface="Arial"/>
              </a:rPr>
              <a:t>Scan data (Q1 2026). </a:t>
            </a:r>
            <a:r>
              <a:rPr sz="980">
                <a:solidFill>
                  <a:srgbClr val="404C61"/>
                </a:solidFill>
                <a:latin typeface="Arial"/>
              </a:rPr>
              <a:t>Shelf FR-over-barn ~16-18% (Pak'nSave +15.8%, New World +17.1%, Countdown +17.5%).</a:t>
            </a:r>
          </a:p>
          <a:p>
            <a:pPr>
              <a:lnSpc>
                <a:spcPct val="102000"/>
              </a:lnSpc>
              <a:spcBef>
                <a:spcPts val="0"/>
              </a:spcBef>
              <a:spcAft>
                <a:spcPts val="400"/>
              </a:spcAft>
            </a:pPr>
            <a:r>
              <a:rPr sz="980" b="1">
                <a:solidFill>
                  <a:srgbClr val="A88B68"/>
                </a:solidFill>
                <a:latin typeface="Arial"/>
              </a:rPr>
              <a:t>▪  </a:t>
            </a:r>
            <a:r>
              <a:rPr sz="980" b="1">
                <a:solidFill>
                  <a:srgbClr val="142C52"/>
                </a:solidFill>
                <a:latin typeface="Arial"/>
              </a:rPr>
              <a:t>Mechanism (supply-side). </a:t>
            </a:r>
            <a:r>
              <a:rPr sz="980">
                <a:solidFill>
                  <a:srgbClr val="404C61"/>
                </a:solidFill>
                <a:latin typeface="Arial"/>
              </a:rPr>
              <a:t>End-2027 pledges force the ~40% colony cohort to convert; most goes barn (capex NZD 45-65/bird vs NZD 110-150 FR - barn is ~one-third the capex and satisfies the pledge). Barn scales into the colony-exit gap on a 12-24 mo lag; FR loses its scarcity premium.</a:t>
            </a:r>
          </a:p>
          <a:p>
            <a:pPr>
              <a:lnSpc>
                <a:spcPct val="102000"/>
              </a:lnSpc>
              <a:spcBef>
                <a:spcPts val="0"/>
              </a:spcBef>
              <a:spcAft>
                <a:spcPts val="400"/>
              </a:spcAft>
            </a:pPr>
            <a:r>
              <a:rPr sz="980" b="1">
                <a:solidFill>
                  <a:srgbClr val="A88B68"/>
                </a:solidFill>
                <a:latin typeface="Arial"/>
              </a:rPr>
              <a:t>▪  </a:t>
            </a:r>
            <a:r>
              <a:rPr sz="980" b="1">
                <a:solidFill>
                  <a:srgbClr val="142C52"/>
                </a:solidFill>
                <a:latin typeface="Arial"/>
              </a:rPr>
              <a:t>Finding. </a:t>
            </a:r>
            <a:r>
              <a:rPr sz="980">
                <a:solidFill>
                  <a:srgbClr val="404C61"/>
                </a:solidFill>
                <a:latin typeface="Arial"/>
              </a:rPr>
              <a:t>Weight the expert / scan-data trajectory over the broker bull. “30%+ durable” is, per the trade association and expert, wrong as stated.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CONSUMER-DEMAND CONTEXT</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Substitution, trade-down &amp; Aurora's demand-side exposure</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13</a:t>
            </a:r>
          </a:p>
        </p:txBody>
      </p:sp>
      <p:sp>
        <p:nvSpPr>
          <p:cNvPr id="9" name="TextBox 8"/>
          <p:cNvSpPr txBox="1"/>
          <p:nvPr/>
        </p:nvSpPr>
        <p:spPr>
          <a:xfrm>
            <a:off x="502920" y="1325880"/>
            <a:ext cx="5532120" cy="4754880"/>
          </a:xfrm>
          <a:prstGeom prst="rect">
            <a:avLst/>
          </a:prstGeom>
          <a:noFill/>
        </p:spPr>
        <p:txBody>
          <a:bodyPr wrap="square" lIns="36576" rIns="36576">
            <a:spAutoFit/>
          </a:bodyPr>
          <a:lstStyle/>
          <a:p>
            <a:pPr>
              <a:lnSpc>
                <a:spcPct val="102000"/>
              </a:lnSpc>
              <a:spcBef>
                <a:spcPts val="0"/>
              </a:spcBef>
              <a:spcAft>
                <a:spcPts val="500"/>
              </a:spcAft>
            </a:pPr>
            <a:r>
              <a:rPr sz="1040" b="1">
                <a:solidFill>
                  <a:srgbClr val="A88B68"/>
                </a:solidFill>
                <a:latin typeface="Arial"/>
              </a:rPr>
              <a:t>▪  </a:t>
            </a:r>
            <a:r>
              <a:rPr sz="1040" b="1">
                <a:solidFill>
                  <a:srgbClr val="142C52"/>
                </a:solidFill>
                <a:latin typeface="Arial"/>
              </a:rPr>
              <a:t>Plant-based egg substitutes. </a:t>
            </a:r>
            <a:r>
              <a:rPr sz="1040">
                <a:solidFill>
                  <a:srgbClr val="404C61"/>
                </a:solidFill>
                <a:latin typeface="Arial"/>
              </a:rPr>
              <a:t>&lt;1% of NZ shell-egg-equivalent volume today (Orgran, just Egg, OGGS). NZ assortment lags Australia ~18-30 months. Inflection signal: when Foodstuffs / Woolworths NZ range a plant-based SKU on the egg shelf. FY28-30 sensitivity: 1.5-2.5% of national volume displaceable, contingent on retailer assortment. NZ-made provenance partially shields.</a:t>
            </a:r>
          </a:p>
          <a:p>
            <a:pPr>
              <a:lnSpc>
                <a:spcPct val="102000"/>
              </a:lnSpc>
              <a:spcBef>
                <a:spcPts val="0"/>
              </a:spcBef>
              <a:spcAft>
                <a:spcPts val="500"/>
              </a:spcAft>
            </a:pPr>
            <a:r>
              <a:rPr sz="1040" b="1">
                <a:solidFill>
                  <a:srgbClr val="A88B68"/>
                </a:solidFill>
                <a:latin typeface="Arial"/>
              </a:rPr>
              <a:t>▪  </a:t>
            </a:r>
            <a:r>
              <a:rPr sz="1040" b="1">
                <a:solidFill>
                  <a:srgbClr val="142C52"/>
                </a:solidFill>
                <a:latin typeface="Arial"/>
              </a:rPr>
              <a:t>Cost-of-living trade-down. </a:t>
            </a:r>
            <a:r>
              <a:rPr sz="1040">
                <a:solidFill>
                  <a:srgbClr val="404C61"/>
                </a:solidFill>
                <a:latin typeface="Arial"/>
              </a:rPr>
              <a:t>65-70% of shoppers state a free-range preference, but revealed preference differs: ~20-25% of FR buyers are price-sensitive flippers under genuine budget pressure. Commodity FR is the elastic / promo-driven tier; specialty premium (pasture-raised, omega-3, organic) is durable (top-2-income skewed, 4-9% switch rates).</a:t>
            </a:r>
          </a:p>
          <a:p>
            <a:pPr>
              <a:lnSpc>
                <a:spcPct val="102000"/>
              </a:lnSpc>
              <a:spcBef>
                <a:spcPts val="0"/>
              </a:spcBef>
              <a:spcAft>
                <a:spcPts val="500"/>
              </a:spcAft>
            </a:pPr>
            <a:r>
              <a:rPr sz="1040" b="1">
                <a:solidFill>
                  <a:srgbClr val="A88B68"/>
                </a:solidFill>
                <a:latin typeface="Arial"/>
              </a:rPr>
              <a:t>▪  </a:t>
            </a:r>
            <a:r>
              <a:rPr sz="1040" b="1">
                <a:solidFill>
                  <a:srgbClr val="142C52"/>
                </a:solidFill>
                <a:latin typeface="Arial"/>
              </a:rPr>
              <a:t>Scan-data elasticity (Q1 2026). </a:t>
            </a:r>
            <a:r>
              <a:rPr sz="1040">
                <a:solidFill>
                  <a:srgbClr val="404C61"/>
                </a:solidFill>
                <a:latin typeface="Arial"/>
              </a:rPr>
              <a:t>Own-price: colony -0.42 (inelastic), barn -0.81, FR commodity -1.34 (elastic, loyalty fragile), pasture-raised -0.56 (inelastic). Largest cross-elasticity is barn &lt;-&gt; FR commodity (~0.62-0.71): as barn supply scales, FR-commodity volume bleeds.</a:t>
            </a:r>
          </a:p>
          <a:p>
            <a:pPr>
              <a:lnSpc>
                <a:spcPct val="102000"/>
              </a:lnSpc>
              <a:spcBef>
                <a:spcPts val="0"/>
              </a:spcBef>
              <a:spcAft>
                <a:spcPts val="500"/>
              </a:spcAft>
            </a:pPr>
            <a:r>
              <a:rPr sz="1040" b="1">
                <a:solidFill>
                  <a:srgbClr val="A88B68"/>
                </a:solidFill>
                <a:latin typeface="Arial"/>
              </a:rPr>
              <a:t>▪  </a:t>
            </a:r>
            <a:r>
              <a:rPr sz="1040" b="1">
                <a:solidFill>
                  <a:srgbClr val="142C52"/>
                </a:solidFill>
                <a:latin typeface="Arial"/>
              </a:rPr>
              <a:t>Industrial-side overlay. </a:t>
            </a:r>
            <a:r>
              <a:rPr sz="1040">
                <a:solidFill>
                  <a:srgbClr val="404C61"/>
                </a:solidFill>
                <a:latin typeface="Arial"/>
              </a:rPr>
              <a:t>Industrial buyers (Goodman Fielder, George Weston, mayonnaise mfrs) reformulated lines toward less shell-egg / more liquid-egg or aquafaba during the 2024-25 H7N6 price spike - a distinct, long-term substitution risk on the industrial side.</a:t>
            </a:r>
          </a:p>
        </p:txBody>
      </p:sp>
      <p:sp>
        <p:nvSpPr>
          <p:cNvPr id="10" name="Rectangle 9"/>
          <p:cNvSpPr/>
          <p:nvPr/>
        </p:nvSpPr>
        <p:spPr>
          <a:xfrm>
            <a:off x="6263640" y="1325880"/>
            <a:ext cx="5440680" cy="4709160"/>
          </a:xfrm>
          <a:prstGeom prst="rect">
            <a:avLst/>
          </a:prstGeom>
          <a:solidFill>
            <a:srgbClr val="F6F7FA"/>
          </a:solidFill>
          <a:ln w="15240">
            <a:solidFill>
              <a:srgbClr val="B07A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6446520" y="1463040"/>
            <a:ext cx="2468880" cy="292608"/>
          </a:xfrm>
          <a:prstGeom prst="roundRect">
            <a:avLst>
              <a:gd name="adj" fmla="val 18000"/>
            </a:avLst>
          </a:prstGeom>
          <a:solidFill>
            <a:srgbClr val="B07A4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9144" bIns="9144"/>
          <a:lstStyle/>
          <a:p>
            <a:pPr algn="ctr"/>
            <a:r>
              <a:rPr sz="850" b="1">
                <a:solidFill>
                  <a:srgbClr val="FFFFFF"/>
                </a:solidFill>
                <a:latin typeface="Arial"/>
              </a:rPr>
              <a:t>AURORA EXPOSURE</a:t>
            </a:r>
          </a:p>
        </p:txBody>
      </p:sp>
      <p:sp>
        <p:nvSpPr>
          <p:cNvPr id="12" name="TextBox 11"/>
          <p:cNvSpPr txBox="1"/>
          <p:nvPr/>
        </p:nvSpPr>
        <p:spPr>
          <a:xfrm>
            <a:off x="6446520" y="1874519"/>
            <a:ext cx="512064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150" b="1" i="0">
                <a:solidFill>
                  <a:srgbClr val="142C52"/>
                </a:solidFill>
                <a:latin typeface="Arial"/>
              </a:rPr>
              <a:t>Long the elastic end, short the durable end</a:t>
            </a:r>
          </a:p>
        </p:txBody>
      </p:sp>
      <p:sp>
        <p:nvSpPr>
          <p:cNvPr id="13" name="TextBox 12"/>
          <p:cNvSpPr txBox="1"/>
          <p:nvPr/>
        </p:nvSpPr>
        <p:spPr>
          <a:xfrm>
            <a:off x="6446520" y="2286000"/>
            <a:ext cx="5120640" cy="3657600"/>
          </a:xfrm>
          <a:prstGeom prst="rect">
            <a:avLst/>
          </a:prstGeom>
          <a:noFill/>
        </p:spPr>
        <p:txBody>
          <a:bodyPr wrap="square" lIns="36576" rIns="36576">
            <a:spAutoFit/>
          </a:bodyPr>
          <a:lstStyle/>
          <a:p>
            <a:pPr>
              <a:lnSpc>
                <a:spcPct val="102000"/>
              </a:lnSpc>
              <a:spcBef>
                <a:spcPts val="0"/>
              </a:spcBef>
              <a:spcAft>
                <a:spcPts val="500"/>
              </a:spcAft>
            </a:pPr>
            <a:r>
              <a:rPr sz="1000" b="1">
                <a:solidFill>
                  <a:srgbClr val="B07A4E"/>
                </a:solidFill>
                <a:latin typeface="Arial"/>
              </a:rPr>
              <a:t>▪  </a:t>
            </a:r>
            <a:r>
              <a:rPr sz="1000">
                <a:solidFill>
                  <a:srgbClr val="404C61"/>
                </a:solidFill>
                <a:latin typeface="Arial"/>
              </a:rPr>
              <a:t>~50%+ of Aurora's free-range pack is commodity FR - the cost-of-living-elastic, promo-driven tier.</a:t>
            </a:r>
          </a:p>
          <a:p>
            <a:pPr>
              <a:lnSpc>
                <a:spcPct val="102000"/>
              </a:lnSpc>
              <a:spcBef>
                <a:spcPts val="0"/>
              </a:spcBef>
              <a:spcAft>
                <a:spcPts val="500"/>
              </a:spcAft>
            </a:pPr>
            <a:r>
              <a:rPr sz="1000" b="1">
                <a:solidFill>
                  <a:srgbClr val="B07A4E"/>
                </a:solidFill>
                <a:latin typeface="Arial"/>
              </a:rPr>
              <a:t>▪  </a:t>
            </a:r>
            <a:r>
              <a:rPr sz="1000">
                <a:solidFill>
                  <a:srgbClr val="404C61"/>
                </a:solidFill>
                <a:latin typeface="Arial"/>
              </a:rPr>
              <a:t>No meaningful pasture-raised, no omega-3, no certified-organic SKU at last check.</a:t>
            </a:r>
          </a:p>
          <a:p>
            <a:pPr>
              <a:lnSpc>
                <a:spcPct val="102000"/>
              </a:lnSpc>
              <a:spcBef>
                <a:spcPts val="0"/>
              </a:spcBef>
              <a:spcAft>
                <a:spcPts val="500"/>
              </a:spcAft>
            </a:pPr>
            <a:r>
              <a:rPr sz="1000" b="1">
                <a:solidFill>
                  <a:srgbClr val="B07A4E"/>
                </a:solidFill>
                <a:latin typeface="Arial"/>
              </a:rPr>
              <a:t>▪  </a:t>
            </a:r>
            <a:r>
              <a:rPr sz="1000">
                <a:solidFill>
                  <a:srgbClr val="404C61"/>
                </a:solidFill>
                <a:latin typeface="Arial"/>
              </a:rPr>
              <a:t>Aurora is therefore long the consumer-elastic end of premium and short the consumer-durable end.</a:t>
            </a:r>
          </a:p>
          <a:p>
            <a:pPr>
              <a:lnSpc>
                <a:spcPct val="102000"/>
              </a:lnSpc>
              <a:spcBef>
                <a:spcPts val="0"/>
              </a:spcBef>
              <a:spcAft>
                <a:spcPts val="500"/>
              </a:spcAft>
            </a:pPr>
            <a:r>
              <a:rPr sz="1000" b="1">
                <a:solidFill>
                  <a:srgbClr val="B07A4E"/>
                </a:solidFill>
                <a:latin typeface="Arial"/>
              </a:rPr>
              <a:t>▪  </a:t>
            </a:r>
            <a:r>
              <a:rPr sz="1000">
                <a:solidFill>
                  <a:srgbClr val="404C61"/>
                </a:solidFill>
                <a:latin typeface="Arial"/>
              </a:rPr>
              <a:t>Post-acquisition uplift opportunity: premium-tier extension (pasture-raised / omega-3). Confirmatory should validate the absence and quantify launch capex / timing.</a:t>
            </a:r>
          </a:p>
        </p:txBody>
      </p:sp>
      <p:sp>
        <p:nvSpPr>
          <p:cNvPr id="14" name="TextBox 13"/>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ACII Wave 11 Egg Addendum; Calthorpe Part 5; RetailIQ NZ scan Q1 2026 (elasticity).</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COMPARABLE BENCHMARKING</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Comp set construction, multiples &amp; required adjustments</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14</a:t>
            </a:r>
          </a:p>
        </p:txBody>
      </p:sp>
      <p:graphicFrame>
        <p:nvGraphicFramePr>
          <p:cNvPr id="9" name="Table 8"/>
          <p:cNvGraphicFramePr>
            <a:graphicFrameLocks noGrp="1"/>
          </p:cNvGraphicFramePr>
          <p:nvPr/>
        </p:nvGraphicFramePr>
        <p:xfrm>
          <a:off x="502920" y="1298448"/>
          <a:ext cx="10698480" cy="3657600"/>
        </p:xfrm>
        <a:graphic>
          <a:graphicData uri="http://schemas.openxmlformats.org/drawingml/2006/table">
            <a:tbl>
              <a:tblPr>
                <a:tableStyleId>{5C22544A-7EE6-4342-B048-85BDC9FD1C3A}</a:tableStyleId>
              </a:tblPr>
              <a:tblGrid>
                <a:gridCol w="2331720"/>
                <a:gridCol w="1600200"/>
                <a:gridCol w="960120"/>
                <a:gridCol w="1234440"/>
                <a:gridCol w="4572000"/>
              </a:tblGrid>
              <a:tr h="365760">
                <a:tc>
                  <a:txBody>
                    <a:bodyPr wrap="square"/>
                    <a:lstStyle/>
                    <a:p>
                      <a:pPr algn="l">
                        <a:lnSpc>
                          <a:spcPct val="100000"/>
                        </a:lnSpc>
                        <a:spcBef>
                          <a:spcPts val="0"/>
                        </a:spcBef>
                        <a:spcAft>
                          <a:spcPts val="0"/>
                        </a:spcAft>
                      </a:pPr>
                      <a:r>
                        <a:rPr sz="950" b="1" i="0">
                          <a:solidFill>
                            <a:srgbClr val="FFFFFF"/>
                          </a:solidFill>
                          <a:latin typeface="Arial"/>
                        </a:rPr>
                        <a:t>Comparable</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50" b="1" i="0">
                          <a:solidFill>
                            <a:srgbClr val="FFFFFF"/>
                          </a:solidFill>
                          <a:latin typeface="Arial"/>
                        </a:rPr>
                        <a:t>Type</a:t>
                      </a:r>
                    </a:p>
                  </a:txBody>
                  <a:tcPr anchor="ctr" marL="54864" marR="54864" marT="18288" marB="18288">
                    <a:solidFill>
                      <a:srgbClr val="142C52"/>
                    </a:solidFill>
                  </a:tcPr>
                </a:tc>
                <a:tc>
                  <a:txBody>
                    <a:bodyPr wrap="square"/>
                    <a:lstStyle/>
                    <a:p>
                      <a:pPr algn="ctr">
                        <a:lnSpc>
                          <a:spcPct val="100000"/>
                        </a:lnSpc>
                        <a:spcBef>
                          <a:spcPts val="0"/>
                        </a:spcBef>
                        <a:spcAft>
                          <a:spcPts val="0"/>
                        </a:spcAft>
                      </a:pPr>
                      <a:r>
                        <a:rPr sz="950" b="1" i="0">
                          <a:solidFill>
                            <a:srgbClr val="FFFFFF"/>
                          </a:solidFill>
                          <a:latin typeface="Arial"/>
                        </a:rPr>
                        <a:t>Implied</a:t>
                      </a:r>
                    </a:p>
                    <a:p>
                      <a:pPr algn="ctr">
                        <a:lnSpc>
                          <a:spcPct val="100000"/>
                        </a:lnSpc>
                        <a:spcBef>
                          <a:spcPts val="0"/>
                        </a:spcBef>
                        <a:spcAft>
                          <a:spcPts val="0"/>
                        </a:spcAft>
                      </a:pPr>
                      <a:r>
                        <a:rPr sz="950" b="1" i="0">
                          <a:solidFill>
                            <a:srgbClr val="FFFFFF"/>
                          </a:solidFill>
                          <a:latin typeface="Arial"/>
                        </a:rPr>
                        <a:t>multiple</a:t>
                      </a:r>
                    </a:p>
                  </a:txBody>
                  <a:tcPr anchor="ctr" marL="54864" marR="54864" marT="18288" marB="18288">
                    <a:solidFill>
                      <a:srgbClr val="142C52"/>
                    </a:solidFill>
                  </a:tcPr>
                </a:tc>
                <a:tc>
                  <a:txBody>
                    <a:bodyPr wrap="square"/>
                    <a:lstStyle/>
                    <a:p>
                      <a:pPr algn="ctr">
                        <a:lnSpc>
                          <a:spcPct val="100000"/>
                        </a:lnSpc>
                        <a:spcBef>
                          <a:spcPts val="0"/>
                        </a:spcBef>
                        <a:spcAft>
                          <a:spcPts val="0"/>
                        </a:spcAft>
                      </a:pPr>
                      <a:r>
                        <a:rPr sz="950" b="1" i="0">
                          <a:solidFill>
                            <a:srgbClr val="FFFFFF"/>
                          </a:solidFill>
                          <a:latin typeface="Arial"/>
                        </a:rPr>
                        <a:t>Scale vs</a:t>
                      </a:r>
                    </a:p>
                    <a:p>
                      <a:pPr algn="ctr">
                        <a:lnSpc>
                          <a:spcPct val="100000"/>
                        </a:lnSpc>
                        <a:spcBef>
                          <a:spcPts val="0"/>
                        </a:spcBef>
                        <a:spcAft>
                          <a:spcPts val="0"/>
                        </a:spcAft>
                      </a:pPr>
                      <a:r>
                        <a:rPr sz="950" b="1" i="0">
                          <a:solidFill>
                            <a:srgbClr val="FFFFFF"/>
                          </a:solidFill>
                          <a:latin typeface="Arial"/>
                        </a:rPr>
                        <a:t>Aurora</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50" b="1" i="0">
                          <a:solidFill>
                            <a:srgbClr val="FFFFFF"/>
                          </a:solidFill>
                          <a:latin typeface="Arial"/>
                        </a:rPr>
                        <a:t>Adjustment required</a:t>
                      </a:r>
                    </a:p>
                  </a:txBody>
                  <a:tcPr anchor="ctr" marL="54864" marR="54864" marT="18288" marB="18288">
                    <a:solidFill>
                      <a:srgbClr val="142C52"/>
                    </a:solidFill>
                  </a:tcPr>
                </a:tc>
              </a:tr>
              <a:tr h="548640">
                <a:tc>
                  <a:txBody>
                    <a:bodyPr wrap="square"/>
                    <a:lstStyle/>
                    <a:p>
                      <a:pPr algn="l">
                        <a:lnSpc>
                          <a:spcPct val="100000"/>
                        </a:lnSpc>
                        <a:spcBef>
                          <a:spcPts val="0"/>
                        </a:spcBef>
                        <a:spcAft>
                          <a:spcPts val="0"/>
                        </a:spcAft>
                      </a:pPr>
                      <a:r>
                        <a:rPr sz="919" b="1" i="0">
                          <a:solidFill>
                            <a:srgbClr val="142C52"/>
                          </a:solidFill>
                          <a:latin typeface="Arial"/>
                        </a:rPr>
                        <a:t>PEP -&gt; Mainland Poultry</a:t>
                      </a:r>
                    </a:p>
                    <a:p>
                      <a:pPr algn="l">
                        <a:lnSpc>
                          <a:spcPct val="100000"/>
                        </a:lnSpc>
                        <a:spcBef>
                          <a:spcPts val="0"/>
                        </a:spcBef>
                        <a:spcAft>
                          <a:spcPts val="0"/>
                        </a:spcAft>
                      </a:pPr>
                      <a:r>
                        <a:rPr sz="919" b="1" i="0">
                          <a:solidFill>
                            <a:srgbClr val="142C52"/>
                          </a:solidFill>
                          <a:latin typeface="Arial"/>
                        </a:rPr>
                        <a:t>(Jan 2025)</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919" b="0" i="0">
                          <a:solidFill>
                            <a:srgbClr val="404C61"/>
                          </a:solidFill>
                          <a:latin typeface="Arial"/>
                        </a:rPr>
                        <a:t>In-NZ control,</a:t>
                      </a:r>
                    </a:p>
                    <a:p>
                      <a:pPr algn="l">
                        <a:lnSpc>
                          <a:spcPct val="100000"/>
                        </a:lnSpc>
                        <a:spcBef>
                          <a:spcPts val="0"/>
                        </a:spcBef>
                        <a:spcAft>
                          <a:spcPts val="0"/>
                        </a:spcAft>
                      </a:pPr>
                      <a:r>
                        <a:rPr sz="919" b="0" i="0">
                          <a:solidFill>
                            <a:srgbClr val="404C61"/>
                          </a:solidFill>
                          <a:latin typeface="Arial"/>
                        </a:rPr>
                        <a:t>platform</a:t>
                      </a:r>
                    </a:p>
                  </a:txBody>
                  <a:tcPr anchor="ctr" marL="54864" marR="54864" marT="18288" marB="18288">
                    <a:solidFill>
                      <a:srgbClr val="FFFFFF"/>
                    </a:solidFill>
                  </a:tcPr>
                </a:tc>
                <a:tc>
                  <a:txBody>
                    <a:bodyPr wrap="square"/>
                    <a:lstStyle/>
                    <a:p>
                      <a:pPr algn="ctr">
                        <a:lnSpc>
                          <a:spcPct val="100000"/>
                        </a:lnSpc>
                        <a:spcBef>
                          <a:spcPts val="0"/>
                        </a:spcBef>
                        <a:spcAft>
                          <a:spcPts val="0"/>
                        </a:spcAft>
                      </a:pPr>
                      <a:r>
                        <a:rPr sz="919" b="0" i="0">
                          <a:solidFill>
                            <a:srgbClr val="404C61"/>
                          </a:solidFill>
                          <a:latin typeface="Arial"/>
                        </a:rPr>
                        <a:t>7.0-7.5x</a:t>
                      </a:r>
                    </a:p>
                  </a:txBody>
                  <a:tcPr anchor="ctr" marL="54864" marR="54864" marT="18288" marB="18288">
                    <a:solidFill>
                      <a:srgbClr val="FFFFFF"/>
                    </a:solidFill>
                  </a:tcPr>
                </a:tc>
                <a:tc>
                  <a:txBody>
                    <a:bodyPr wrap="square"/>
                    <a:lstStyle/>
                    <a:p>
                      <a:pPr algn="ctr">
                        <a:lnSpc>
                          <a:spcPct val="100000"/>
                        </a:lnSpc>
                        <a:spcBef>
                          <a:spcPts val="0"/>
                        </a:spcBef>
                        <a:spcAft>
                          <a:spcPts val="0"/>
                        </a:spcAft>
                      </a:pPr>
                      <a:r>
                        <a:rPr sz="919" b="0" i="0">
                          <a:solidFill>
                            <a:srgbClr val="404C61"/>
                          </a:solidFill>
                          <a:latin typeface="Arial"/>
                        </a:rPr>
                        <a:t>~2.8x rev.</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919" b="0" i="0">
                          <a:solidFill>
                            <a:srgbClr val="404C61"/>
                          </a:solidFill>
                          <a:latin typeface="Arial"/>
                        </a:rPr>
                        <a:t>Most direct anchor; vintage 2025; Mainland has the full stack (Aurora lacks it -&gt; structural discount)</a:t>
                      </a:r>
                    </a:p>
                  </a:txBody>
                  <a:tcPr anchor="ctr" marL="54864" marR="54864" marT="18288" marB="18288">
                    <a:solidFill>
                      <a:srgbClr val="FFFFFF"/>
                    </a:solidFill>
                  </a:tcPr>
                </a:tc>
              </a:tr>
              <a:tr h="548640">
                <a:tc>
                  <a:txBody>
                    <a:bodyPr wrap="square"/>
                    <a:lstStyle/>
                    <a:p>
                      <a:pPr algn="l">
                        <a:lnSpc>
                          <a:spcPct val="100000"/>
                        </a:lnSpc>
                        <a:spcBef>
                          <a:spcPts val="0"/>
                        </a:spcBef>
                        <a:spcAft>
                          <a:spcPts val="0"/>
                        </a:spcAft>
                      </a:pPr>
                      <a:r>
                        <a:rPr sz="919" b="1" i="0">
                          <a:solidFill>
                            <a:srgbClr val="142C52"/>
                          </a:solidFill>
                          <a:latin typeface="Arial"/>
                        </a:rPr>
                        <a:t>Navis -&gt; Mainland / Zeagold</a:t>
                      </a:r>
                    </a:p>
                    <a:p>
                      <a:pPr algn="l">
                        <a:lnSpc>
                          <a:spcPct val="100000"/>
                        </a:lnSpc>
                        <a:spcBef>
                          <a:spcPts val="0"/>
                        </a:spcBef>
                        <a:spcAft>
                          <a:spcPts val="0"/>
                        </a:spcAft>
                      </a:pPr>
                      <a:r>
                        <a:rPr sz="919" b="1" i="0">
                          <a:solidFill>
                            <a:srgbClr val="142C52"/>
                          </a:solidFill>
                          <a:latin typeface="Arial"/>
                        </a:rPr>
                        <a:t>(Jul 2017)</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919" b="0" i="0">
                          <a:solidFill>
                            <a:srgbClr val="404C61"/>
                          </a:solidFill>
                          <a:latin typeface="Arial"/>
                        </a:rPr>
                        <a:t>In-NZ control,</a:t>
                      </a:r>
                    </a:p>
                    <a:p>
                      <a:pPr algn="l">
                        <a:lnSpc>
                          <a:spcPct val="100000"/>
                        </a:lnSpc>
                        <a:spcBef>
                          <a:spcPts val="0"/>
                        </a:spcBef>
                        <a:spcAft>
                          <a:spcPts val="0"/>
                        </a:spcAft>
                      </a:pPr>
                      <a:r>
                        <a:rPr sz="919" b="0" i="0">
                          <a:solidFill>
                            <a:srgbClr val="404C61"/>
                          </a:solidFill>
                          <a:latin typeface="Arial"/>
                        </a:rPr>
                        <a:t>platform</a:t>
                      </a:r>
                    </a:p>
                  </a:txBody>
                  <a:tcPr anchor="ctr" marL="54864" marR="54864" marT="18288" marB="18288">
                    <a:solidFill>
                      <a:srgbClr val="EAEEF5"/>
                    </a:solidFill>
                  </a:tcPr>
                </a:tc>
                <a:tc>
                  <a:txBody>
                    <a:bodyPr wrap="square"/>
                    <a:lstStyle/>
                    <a:p>
                      <a:pPr algn="ctr">
                        <a:lnSpc>
                          <a:spcPct val="100000"/>
                        </a:lnSpc>
                        <a:spcBef>
                          <a:spcPts val="0"/>
                        </a:spcBef>
                        <a:spcAft>
                          <a:spcPts val="0"/>
                        </a:spcAft>
                      </a:pPr>
                      <a:r>
                        <a:rPr sz="919" b="0" i="0">
                          <a:solidFill>
                            <a:srgbClr val="404C61"/>
                          </a:solidFill>
                          <a:latin typeface="Arial"/>
                        </a:rPr>
                        <a:t>~6.5x</a:t>
                      </a:r>
                    </a:p>
                  </a:txBody>
                  <a:tcPr anchor="ctr" marL="54864" marR="54864" marT="18288" marB="18288">
                    <a:solidFill>
                      <a:srgbClr val="EAEEF5"/>
                    </a:solidFill>
                  </a:tcPr>
                </a:tc>
                <a:tc>
                  <a:txBody>
                    <a:bodyPr wrap="square"/>
                    <a:lstStyle/>
                    <a:p>
                      <a:pPr algn="ctr">
                        <a:lnSpc>
                          <a:spcPct val="100000"/>
                        </a:lnSpc>
                        <a:spcBef>
                          <a:spcPts val="0"/>
                        </a:spcBef>
                        <a:spcAft>
                          <a:spcPts val="0"/>
                        </a:spcAft>
                      </a:pPr>
                      <a:r>
                        <a:rPr sz="919" b="0" i="0">
                          <a:solidFill>
                            <a:srgbClr val="404C61"/>
                          </a:solidFill>
                          <a:latin typeface="Arial"/>
                        </a:rPr>
                        <a:t>~2.8x rev.</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919" b="0" i="0">
                          <a:solidFill>
                            <a:srgbClr val="404C61"/>
                          </a:solidFill>
                          <a:latin typeface="Arial"/>
                        </a:rPr>
                        <a:t>Prior-cycle; ~9-yr vintage (pre-Phase-2 pledge); needs vintage adjustment</a:t>
                      </a:r>
                    </a:p>
                  </a:txBody>
                  <a:tcPr anchor="ctr" marL="54864" marR="54864" marT="18288" marB="18288">
                    <a:solidFill>
                      <a:srgbClr val="EAEEF5"/>
                    </a:solidFill>
                  </a:tcPr>
                </a:tc>
              </a:tr>
              <a:tr h="548640">
                <a:tc>
                  <a:txBody>
                    <a:bodyPr wrap="square"/>
                    <a:lstStyle/>
                    <a:p>
                      <a:pPr algn="l">
                        <a:lnSpc>
                          <a:spcPct val="100000"/>
                        </a:lnSpc>
                        <a:spcBef>
                          <a:spcPts val="0"/>
                        </a:spcBef>
                        <a:spcAft>
                          <a:spcPts val="0"/>
                        </a:spcAft>
                      </a:pPr>
                      <a:r>
                        <a:rPr sz="919" b="1" i="0">
                          <a:solidFill>
                            <a:srgbClr val="142C52"/>
                          </a:solidFill>
                          <a:latin typeface="Arial"/>
                        </a:rPr>
                        <a:t>Better Eggs / Smith family</a:t>
                      </a:r>
                    </a:p>
                    <a:p>
                      <a:pPr algn="l">
                        <a:lnSpc>
                          <a:spcPct val="100000"/>
                        </a:lnSpc>
                        <a:spcBef>
                          <a:spcPts val="0"/>
                        </a:spcBef>
                        <a:spcAft>
                          <a:spcPts val="0"/>
                        </a:spcAft>
                      </a:pPr>
                      <a:r>
                        <a:rPr sz="919" b="1" i="0">
                          <a:solidFill>
                            <a:srgbClr val="142C52"/>
                          </a:solidFill>
                          <a:latin typeface="Arial"/>
                        </a:rPr>
                        <a:t>(Aug 2023)</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919" b="0" i="0">
                          <a:solidFill>
                            <a:srgbClr val="404C61"/>
                          </a:solidFill>
                          <a:latin typeface="Arial"/>
                        </a:rPr>
                        <a:t>In-NZ tuck-in</a:t>
                      </a:r>
                    </a:p>
                  </a:txBody>
                  <a:tcPr anchor="ctr" marL="54864" marR="54864" marT="18288" marB="18288">
                    <a:solidFill>
                      <a:srgbClr val="FFFFFF"/>
                    </a:solidFill>
                  </a:tcPr>
                </a:tc>
                <a:tc>
                  <a:txBody>
                    <a:bodyPr wrap="square"/>
                    <a:lstStyle/>
                    <a:p>
                      <a:pPr algn="ctr">
                        <a:lnSpc>
                          <a:spcPct val="100000"/>
                        </a:lnSpc>
                        <a:spcBef>
                          <a:spcPts val="0"/>
                        </a:spcBef>
                        <a:spcAft>
                          <a:spcPts val="0"/>
                        </a:spcAft>
                      </a:pPr>
                      <a:r>
                        <a:rPr sz="919" b="0" i="0">
                          <a:solidFill>
                            <a:srgbClr val="404C61"/>
                          </a:solidFill>
                          <a:latin typeface="Arial"/>
                        </a:rPr>
                        <a:t>5-6x</a:t>
                      </a:r>
                    </a:p>
                  </a:txBody>
                  <a:tcPr anchor="ctr" marL="54864" marR="54864" marT="18288" marB="18288">
                    <a:solidFill>
                      <a:srgbClr val="FFFFFF"/>
                    </a:solidFill>
                  </a:tcPr>
                </a:tc>
                <a:tc>
                  <a:txBody>
                    <a:bodyPr wrap="square"/>
                    <a:lstStyle/>
                    <a:p>
                      <a:pPr algn="ctr">
                        <a:lnSpc>
                          <a:spcPct val="100000"/>
                        </a:lnSpc>
                        <a:spcBef>
                          <a:spcPts val="0"/>
                        </a:spcBef>
                        <a:spcAft>
                          <a:spcPts val="0"/>
                        </a:spcAft>
                      </a:pPr>
                      <a:r>
                        <a:rPr sz="919" b="0" i="0">
                          <a:solidFill>
                            <a:srgbClr val="404C61"/>
                          </a:solidFill>
                          <a:latin typeface="Arial"/>
                        </a:rPr>
                        <a:t>&lt;1x (sub-scale)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919" b="0" i="0">
                          <a:solidFill>
                            <a:srgbClr val="404C61"/>
                          </a:solidFill>
                          <a:latin typeface="Arial"/>
                        </a:rPr>
                        <a:t>Sub-scale tuck-in anchor; private discount embedded</a:t>
                      </a:r>
                    </a:p>
                  </a:txBody>
                  <a:tcPr anchor="ctr" marL="54864" marR="54864" marT="18288" marB="18288">
                    <a:solidFill>
                      <a:srgbClr val="FFFFFF"/>
                    </a:solidFill>
                  </a:tcPr>
                </a:tc>
              </a:tr>
              <a:tr h="548640">
                <a:tc>
                  <a:txBody>
                    <a:bodyPr wrap="square"/>
                    <a:lstStyle/>
                    <a:p>
                      <a:pPr algn="l">
                        <a:lnSpc>
                          <a:spcPct val="100000"/>
                        </a:lnSpc>
                        <a:spcBef>
                          <a:spcPts val="0"/>
                        </a:spcBef>
                        <a:spcAft>
                          <a:spcPts val="0"/>
                        </a:spcAft>
                      </a:pPr>
                      <a:r>
                        <a:rPr sz="919" b="1" i="0">
                          <a:solidFill>
                            <a:srgbClr val="142C52"/>
                          </a:solidFill>
                          <a:latin typeface="Arial"/>
                        </a:rPr>
                        <a:t>Cal-Maine Foods</a:t>
                      </a:r>
                    </a:p>
                    <a:p>
                      <a:pPr algn="l">
                        <a:lnSpc>
                          <a:spcPct val="100000"/>
                        </a:lnSpc>
                        <a:spcBef>
                          <a:spcPts val="0"/>
                        </a:spcBef>
                        <a:spcAft>
                          <a:spcPts val="0"/>
                        </a:spcAft>
                      </a:pPr>
                      <a:r>
                        <a:rPr sz="919" b="1" i="0">
                          <a:solidFill>
                            <a:srgbClr val="142C52"/>
                          </a:solidFill>
                          <a:latin typeface="Arial"/>
                        </a:rPr>
                        <a:t>(NYSE: CALM)</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919" b="0" i="0">
                          <a:solidFill>
                            <a:srgbClr val="404C61"/>
                          </a:solidFill>
                          <a:latin typeface="Arial"/>
                        </a:rPr>
                        <a:t>Cross-trade,</a:t>
                      </a:r>
                    </a:p>
                    <a:p>
                      <a:pPr algn="l">
                        <a:lnSpc>
                          <a:spcPct val="100000"/>
                        </a:lnSpc>
                        <a:spcBef>
                          <a:spcPts val="0"/>
                        </a:spcBef>
                        <a:spcAft>
                          <a:spcPts val="0"/>
                        </a:spcAft>
                      </a:pPr>
                      <a:r>
                        <a:rPr sz="919" b="0" i="0">
                          <a:solidFill>
                            <a:srgbClr val="404C61"/>
                          </a:solidFill>
                          <a:latin typeface="Arial"/>
                        </a:rPr>
                        <a:t>listed pure-play</a:t>
                      </a:r>
                    </a:p>
                  </a:txBody>
                  <a:tcPr anchor="ctr" marL="54864" marR="54864" marT="18288" marB="18288">
                    <a:solidFill>
                      <a:srgbClr val="EAEEF5"/>
                    </a:solidFill>
                  </a:tcPr>
                </a:tc>
                <a:tc>
                  <a:txBody>
                    <a:bodyPr wrap="square"/>
                    <a:lstStyle/>
                    <a:p>
                      <a:pPr algn="ctr">
                        <a:lnSpc>
                          <a:spcPct val="100000"/>
                        </a:lnSpc>
                        <a:spcBef>
                          <a:spcPts val="0"/>
                        </a:spcBef>
                        <a:spcAft>
                          <a:spcPts val="0"/>
                        </a:spcAft>
                      </a:pPr>
                      <a:r>
                        <a:rPr sz="919" b="0" i="0">
                          <a:solidFill>
                            <a:srgbClr val="404C61"/>
                          </a:solidFill>
                          <a:latin typeface="Arial"/>
                        </a:rPr>
                        <a:t>9-11x</a:t>
                      </a:r>
                    </a:p>
                    <a:p>
                      <a:pPr algn="ctr">
                        <a:lnSpc>
                          <a:spcPct val="100000"/>
                        </a:lnSpc>
                        <a:spcBef>
                          <a:spcPts val="0"/>
                        </a:spcBef>
                        <a:spcAft>
                          <a:spcPts val="0"/>
                        </a:spcAft>
                      </a:pPr>
                      <a:r>
                        <a:rPr sz="919" b="0" i="0">
                          <a:solidFill>
                            <a:srgbClr val="404C61"/>
                          </a:solidFill>
                          <a:latin typeface="Arial"/>
                        </a:rPr>
                        <a:t>mid-cycle</a:t>
                      </a:r>
                    </a:p>
                  </a:txBody>
                  <a:tcPr anchor="ctr" marL="54864" marR="54864" marT="18288" marB="18288">
                    <a:solidFill>
                      <a:srgbClr val="EAEEF5"/>
                    </a:solidFill>
                  </a:tcPr>
                </a:tc>
                <a:tc>
                  <a:txBody>
                    <a:bodyPr wrap="square"/>
                    <a:lstStyle/>
                    <a:p>
                      <a:pPr algn="ctr">
                        <a:lnSpc>
                          <a:spcPct val="100000"/>
                        </a:lnSpc>
                        <a:spcBef>
                          <a:spcPts val="0"/>
                        </a:spcBef>
                        <a:spcAft>
                          <a:spcPts val="0"/>
                        </a:spcAft>
                      </a:pPr>
                      <a:r>
                        <a:rPr sz="919" b="0" i="0">
                          <a:solidFill>
                            <a:srgbClr val="404C61"/>
                          </a:solidFill>
                          <a:latin typeface="Arial"/>
                        </a:rPr>
                        <a:t>~40-80x rev.</a:t>
                      </a:r>
                    </a:p>
                    <a:p>
                      <a:pPr algn="ctr">
                        <a:lnSpc>
                          <a:spcPct val="100000"/>
                        </a:lnSpc>
                        <a:spcBef>
                          <a:spcPts val="0"/>
                        </a:spcBef>
                        <a:spcAft>
                          <a:spcPts val="0"/>
                        </a:spcAft>
                      </a:pPr>
                      <a:r>
                        <a:rPr sz="919" b="0" i="0">
                          <a:solidFill>
                            <a:srgbClr val="404C61"/>
                          </a:solidFill>
                          <a:latin typeface="Arial"/>
                        </a:rPr>
                        <a:t>(FY25 USD 4.13bn)</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919" b="0" i="0">
                          <a:solidFill>
                            <a:srgbClr val="404C61"/>
                          </a:solidFill>
                          <a:latin typeface="Arial"/>
                        </a:rPr>
                        <a:t>Scale haircut 35-45% (&gt;10x rev. threshold); multiple itself is HPAI-cycle-inflated</a:t>
                      </a:r>
                    </a:p>
                  </a:txBody>
                  <a:tcPr anchor="ctr" marL="54864" marR="54864" marT="18288" marB="18288">
                    <a:solidFill>
                      <a:srgbClr val="EAEEF5"/>
                    </a:solidFill>
                  </a:tcPr>
                </a:tc>
              </a:tr>
              <a:tr h="548640">
                <a:tc>
                  <a:txBody>
                    <a:bodyPr wrap="square"/>
                    <a:lstStyle/>
                    <a:p>
                      <a:pPr algn="l">
                        <a:lnSpc>
                          <a:spcPct val="100000"/>
                        </a:lnSpc>
                        <a:spcBef>
                          <a:spcPts val="0"/>
                        </a:spcBef>
                        <a:spcAft>
                          <a:spcPts val="0"/>
                        </a:spcAft>
                      </a:pPr>
                      <a:r>
                        <a:rPr sz="919" b="1" i="0">
                          <a:solidFill>
                            <a:srgbClr val="142C52"/>
                          </a:solidFill>
                          <a:latin typeface="Arial"/>
                        </a:rPr>
                        <a:t>Inghams Group</a:t>
                      </a:r>
                    </a:p>
                    <a:p>
                      <a:pPr algn="l">
                        <a:lnSpc>
                          <a:spcPct val="100000"/>
                        </a:lnSpc>
                        <a:spcBef>
                          <a:spcPts val="0"/>
                        </a:spcBef>
                        <a:spcAft>
                          <a:spcPts val="0"/>
                        </a:spcAft>
                      </a:pPr>
                      <a:r>
                        <a:rPr sz="919" b="1" i="0">
                          <a:solidFill>
                            <a:srgbClr val="142C52"/>
                          </a:solidFill>
                          <a:latin typeface="Arial"/>
                        </a:rPr>
                        <a:t>(ASX: ING)</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919" b="0" i="0">
                          <a:solidFill>
                            <a:srgbClr val="404C61"/>
                          </a:solidFill>
                          <a:latin typeface="Arial"/>
                        </a:rPr>
                        <a:t>Cross-trade,</a:t>
                      </a:r>
                    </a:p>
                    <a:p>
                      <a:pPr algn="l">
                        <a:lnSpc>
                          <a:spcPct val="100000"/>
                        </a:lnSpc>
                        <a:spcBef>
                          <a:spcPts val="0"/>
                        </a:spcBef>
                        <a:spcAft>
                          <a:spcPts val="0"/>
                        </a:spcAft>
                      </a:pPr>
                      <a:r>
                        <a:rPr sz="919" b="0" i="0">
                          <a:solidFill>
                            <a:srgbClr val="404C61"/>
                          </a:solidFill>
                          <a:latin typeface="Arial"/>
                        </a:rPr>
                        <a:t>adjacency</a:t>
                      </a:r>
                    </a:p>
                  </a:txBody>
                  <a:tcPr anchor="ctr" marL="54864" marR="54864" marT="18288" marB="18288">
                    <a:solidFill>
                      <a:srgbClr val="FFFFFF"/>
                    </a:solidFill>
                  </a:tcPr>
                </a:tc>
                <a:tc>
                  <a:txBody>
                    <a:bodyPr wrap="square"/>
                    <a:lstStyle/>
                    <a:p>
                      <a:pPr algn="ctr">
                        <a:lnSpc>
                          <a:spcPct val="100000"/>
                        </a:lnSpc>
                        <a:spcBef>
                          <a:spcPts val="0"/>
                        </a:spcBef>
                        <a:spcAft>
                          <a:spcPts val="0"/>
                        </a:spcAft>
                      </a:pPr>
                      <a:r>
                        <a:rPr sz="919" b="0" i="0">
                          <a:solidFill>
                            <a:srgbClr val="404C61"/>
                          </a:solidFill>
                          <a:latin typeface="Arial"/>
                        </a:rPr>
                        <a:t>8-9x</a:t>
                      </a:r>
                    </a:p>
                  </a:txBody>
                  <a:tcPr anchor="ctr" marL="54864" marR="54864" marT="18288" marB="18288">
                    <a:solidFill>
                      <a:srgbClr val="FFFFFF"/>
                    </a:solidFill>
                  </a:tcPr>
                </a:tc>
                <a:tc>
                  <a:txBody>
                    <a:bodyPr wrap="square"/>
                    <a:lstStyle/>
                    <a:p>
                      <a:pPr algn="ctr">
                        <a:lnSpc>
                          <a:spcPct val="100000"/>
                        </a:lnSpc>
                        <a:spcBef>
                          <a:spcPts val="0"/>
                        </a:spcBef>
                        <a:spcAft>
                          <a:spcPts val="0"/>
                        </a:spcAft>
                      </a:pPr>
                      <a:r>
                        <a:rPr sz="919" b="0" i="0">
                          <a:solidFill>
                            <a:srgbClr val="404C61"/>
                          </a:solidFill>
                          <a:latin typeface="Arial"/>
                        </a:rPr>
                        <a:t>large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919" b="0" i="0">
                          <a:solidFill>
                            <a:srgbClr val="404C61"/>
                          </a:solidFill>
                          <a:latin typeface="Arial"/>
                        </a:rPr>
                        <a:t>Product-mix adjustment: broiler != layer; use for AU/NZ input / labor cost benchmarking, not a valuation multiple</a:t>
                      </a:r>
                    </a:p>
                  </a:txBody>
                  <a:tcPr anchor="ctr" marL="54864" marR="54864" marT="18288" marB="18288">
                    <a:solidFill>
                      <a:srgbClr val="FFFFFF"/>
                    </a:solidFill>
                  </a:tcPr>
                </a:tc>
              </a:tr>
              <a:tr h="548640">
                <a:tc>
                  <a:txBody>
                    <a:bodyPr wrap="square"/>
                    <a:lstStyle/>
                    <a:p>
                      <a:pPr algn="l">
                        <a:lnSpc>
                          <a:spcPct val="100000"/>
                        </a:lnSpc>
                        <a:spcBef>
                          <a:spcPts val="0"/>
                        </a:spcBef>
                        <a:spcAft>
                          <a:spcPts val="0"/>
                        </a:spcAft>
                      </a:pPr>
                      <a:r>
                        <a:rPr sz="919" b="1" i="0">
                          <a:solidFill>
                            <a:srgbClr val="142C52"/>
                          </a:solidFill>
                          <a:latin typeface="Arial"/>
                        </a:rPr>
                        <a:t>Broker asking</a:t>
                      </a:r>
                    </a:p>
                    <a:p>
                      <a:pPr algn="l">
                        <a:lnSpc>
                          <a:spcPct val="100000"/>
                        </a:lnSpc>
                        <a:spcBef>
                          <a:spcPts val="0"/>
                        </a:spcBef>
                        <a:spcAft>
                          <a:spcPts val="0"/>
                        </a:spcAft>
                      </a:pPr>
                      <a:r>
                        <a:rPr sz="919" b="1" i="0">
                          <a:solidFill>
                            <a:srgbClr val="142C52"/>
                          </a:solidFill>
                          <a:latin typeface="Arial"/>
                        </a:rPr>
                        <a:t>(IM / outreach)</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919" b="0" i="0">
                          <a:solidFill>
                            <a:srgbClr val="404C61"/>
                          </a:solidFill>
                          <a:latin typeface="Arial"/>
                        </a:rPr>
                        <a:t>Sell-side</a:t>
                      </a:r>
                    </a:p>
                  </a:txBody>
                  <a:tcPr anchor="ctr" marL="54864" marR="54864" marT="18288" marB="18288">
                    <a:solidFill>
                      <a:srgbClr val="EAEEF5"/>
                    </a:solidFill>
                  </a:tcPr>
                </a:tc>
                <a:tc>
                  <a:txBody>
                    <a:bodyPr wrap="square"/>
                    <a:lstStyle/>
                    <a:p>
                      <a:pPr algn="ctr">
                        <a:lnSpc>
                          <a:spcPct val="100000"/>
                        </a:lnSpc>
                        <a:spcBef>
                          <a:spcPts val="0"/>
                        </a:spcBef>
                        <a:spcAft>
                          <a:spcPts val="0"/>
                        </a:spcAft>
                      </a:pPr>
                      <a:r>
                        <a:rPr sz="919" b="0" i="0">
                          <a:solidFill>
                            <a:srgbClr val="404C61"/>
                          </a:solidFill>
                          <a:latin typeface="Arial"/>
                        </a:rPr>
                        <a:t>12-14x</a:t>
                      </a:r>
                    </a:p>
                  </a:txBody>
                  <a:tcPr anchor="ctr" marL="54864" marR="54864" marT="18288" marB="18288">
                    <a:solidFill>
                      <a:srgbClr val="EAEEF5"/>
                    </a:solidFill>
                  </a:tcPr>
                </a:tc>
                <a:tc>
                  <a:txBody>
                    <a:bodyPr wrap="square"/>
                    <a:lstStyle/>
                    <a:p>
                      <a:pPr algn="ctr">
                        <a:lnSpc>
                          <a:spcPct val="100000"/>
                        </a:lnSpc>
                        <a:spcBef>
                          <a:spcPts val="0"/>
                        </a:spcBef>
                        <a:spcAft>
                          <a:spcPts val="0"/>
                        </a:spcAft>
                      </a:pPr>
                      <a:r>
                        <a:rPr sz="919" b="0" i="0">
                          <a:solidFill>
                            <a:srgbClr val="404C61"/>
                          </a:solidFill>
                          <a:latin typeface="Arial"/>
                        </a:rPr>
                        <a:t>n/a</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919" b="0" i="0">
                          <a:solidFill>
                            <a:srgbClr val="404C61"/>
                          </a:solidFill>
                          <a:latin typeface="Arial"/>
                        </a:rPr>
                        <a:t>Above the in-NZ precedent band; the spread is the negotiation gap</a:t>
                      </a:r>
                    </a:p>
                  </a:txBody>
                  <a:tcPr anchor="ctr" marL="54864" marR="54864" marT="18288" marB="18288">
                    <a:solidFill>
                      <a:srgbClr val="EAEEF5"/>
                    </a:solidFill>
                  </a:tcPr>
                </a:tc>
              </a:tr>
            </a:tbl>
          </a:graphicData>
        </a:graphic>
      </p:graphicFrame>
      <p:sp>
        <p:nvSpPr>
          <p:cNvPr id="10" name="TextBox 9"/>
          <p:cNvSpPr txBox="1"/>
          <p:nvPr/>
        </p:nvSpPr>
        <p:spPr>
          <a:xfrm>
            <a:off x="502920" y="5047488"/>
            <a:ext cx="11185855" cy="713232"/>
          </a:xfrm>
          <a:prstGeom prst="rect">
            <a:avLst/>
          </a:prstGeom>
          <a:noFill/>
        </p:spPr>
        <p:txBody>
          <a:bodyPr wrap="square" anchor="t" lIns="36576" rIns="36576" tIns="18288" bIns="18288">
            <a:spAutoFit/>
          </a:bodyPr>
          <a:lstStyle/>
          <a:p>
            <a:pPr algn="l">
              <a:lnSpc>
                <a:spcPct val="105000"/>
              </a:lnSpc>
              <a:spcBef>
                <a:spcPts val="0"/>
              </a:spcBef>
              <a:spcAft>
                <a:spcPts val="200"/>
              </a:spcAft>
            </a:pPr>
            <a:r>
              <a:rPr sz="950" b="1" i="0">
                <a:solidFill>
                  <a:srgbClr val="142C52"/>
                </a:solidFill>
                <a:latin typeface="Arial"/>
              </a:rPr>
              <a:t>Comp-set note.  </a:t>
            </a:r>
            <a:r>
              <a:rPr sz="930" b="0" i="0">
                <a:solidFill>
                  <a:srgbClr val="404C61"/>
                </a:solidFill>
                <a:latin typeface="Arial"/>
              </a:rPr>
              <a:t>Build bottom-up from in-NZ shell-egg control transactions (PEP-Mainland 7.0-7.5x platform anchor, Navis-Mainland 6.5x prior-cycle, Better Eggs / Smith 5-6x sub-scale), with Cal-Maine 9-11x and Inghams 8-9x as cross-trade scale-haircut comps. A top-down build from Cal-Maine 9-11x without the scale haircut, and without engaging PEP-Mainland 7.0-7.5x, has not done the comp work. Vital Farms was considered and dropped - premium-tier mismatch (Aurora is mid-tier FR, not pasture-raised).</a:t>
            </a:r>
          </a:p>
        </p:txBody>
      </p:sp>
      <p:sp>
        <p:nvSpPr>
          <p:cNvPr id="11" name="TextBox 10"/>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Hartley Pearce hp-agri-nz-027; Navis 2017 press release; Cal-Maine 10-K FY25 (net sales USD 4.13bn); Calthorpe Part 6; Halberd pipeline tracker (Vital Farms dropped).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COMPARABLE BENCHMARKING</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Valuation haircut logic &amp; fair-value range vs broker asking</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15</a:t>
            </a:r>
          </a:p>
        </p:txBody>
      </p:sp>
      <p:pic>
        <p:nvPicPr>
          <p:cNvPr id="9" name="Picture 8" descr="comp_multiples.png"/>
          <p:cNvPicPr>
            <a:picLocks noChangeAspect="1"/>
          </p:cNvPicPr>
          <p:nvPr/>
        </p:nvPicPr>
        <p:blipFill>
          <a:blip r:embed="rId2"/>
          <a:stretch>
            <a:fillRect/>
          </a:stretch>
        </p:blipFill>
        <p:spPr>
          <a:xfrm>
            <a:off x="502920" y="1234440"/>
            <a:ext cx="6903720" cy="2960548"/>
          </a:xfrm>
          <a:prstGeom prst="rect">
            <a:avLst/>
          </a:prstGeom>
        </p:spPr>
      </p:pic>
      <p:sp>
        <p:nvSpPr>
          <p:cNvPr id="10" name="TextBox 9"/>
          <p:cNvSpPr txBox="1"/>
          <p:nvPr/>
        </p:nvSpPr>
        <p:spPr>
          <a:xfrm>
            <a:off x="7635240" y="1371600"/>
            <a:ext cx="406908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950" b="1" i="0">
                <a:solidFill>
                  <a:srgbClr val="142C52"/>
                </a:solidFill>
                <a:latin typeface="Arial"/>
              </a:rPr>
              <a:t>METHOD (Halberd analytical standards v3.8)</a:t>
            </a:r>
          </a:p>
        </p:txBody>
      </p:sp>
      <p:sp>
        <p:nvSpPr>
          <p:cNvPr id="11" name="TextBox 10"/>
          <p:cNvSpPr txBox="1"/>
          <p:nvPr/>
        </p:nvSpPr>
        <p:spPr>
          <a:xfrm>
            <a:off x="7635240" y="1691640"/>
            <a:ext cx="4069080" cy="4480560"/>
          </a:xfrm>
          <a:prstGeom prst="rect">
            <a:avLst/>
          </a:prstGeom>
          <a:noFill/>
        </p:spPr>
        <p:txBody>
          <a:bodyPr wrap="square" lIns="36576" rIns="36576">
            <a:spAutoFit/>
          </a:bodyPr>
          <a:lstStyle/>
          <a:p>
            <a:pPr>
              <a:lnSpc>
                <a:spcPct val="102000"/>
              </a:lnSpc>
              <a:spcBef>
                <a:spcPts val="0"/>
              </a:spcBef>
              <a:spcAft>
                <a:spcPts val="350"/>
              </a:spcAft>
            </a:pPr>
            <a:r>
              <a:rPr sz="940" b="1">
                <a:solidFill>
                  <a:srgbClr val="A88B68"/>
                </a:solidFill>
                <a:latin typeface="Arial"/>
              </a:rPr>
              <a:t>▪  </a:t>
            </a:r>
            <a:r>
              <a:rPr sz="940" b="1">
                <a:solidFill>
                  <a:srgbClr val="142C52"/>
                </a:solidFill>
                <a:latin typeface="Arial"/>
              </a:rPr>
              <a:t>Sequential haircut. </a:t>
            </a:r>
            <a:r>
              <a:rPr sz="940">
                <a:solidFill>
                  <a:srgbClr val="404C61"/>
                </a:solidFill>
                <a:latin typeface="Arial"/>
              </a:rPr>
              <a:t>Start from the median public comp; apply scale haircut (35-45% for comps &gt;10x target revenue), then private-company discount (20-25%), then a risk-specific haircut (1.0-1.5x EBITDA absolute for named structural risks).</a:t>
            </a:r>
          </a:p>
          <a:p>
            <a:pPr>
              <a:lnSpc>
                <a:spcPct val="102000"/>
              </a:lnSpc>
              <a:spcBef>
                <a:spcPts val="0"/>
              </a:spcBef>
              <a:spcAft>
                <a:spcPts val="350"/>
              </a:spcAft>
            </a:pPr>
            <a:r>
              <a:rPr sz="940" b="1">
                <a:solidFill>
                  <a:srgbClr val="A88B68"/>
                </a:solidFill>
                <a:latin typeface="Arial"/>
              </a:rPr>
              <a:t>▪  </a:t>
            </a:r>
            <a:r>
              <a:rPr sz="940" b="1">
                <a:solidFill>
                  <a:srgbClr val="142C52"/>
                </a:solidFill>
                <a:latin typeface="Arial"/>
              </a:rPr>
              <a:t>Worked chain on Cal-Maine. </a:t>
            </a:r>
            <a:r>
              <a:rPr sz="940">
                <a:solidFill>
                  <a:srgbClr val="404C61"/>
                </a:solidFill>
                <a:latin typeface="Arial"/>
              </a:rPr>
              <a:t>11.0x -&gt; scale 40% -&gt; 6.6x -&gt; private 22.5% -&gt; 5.1x -&gt; colony-deadline + customer-concentration -0.5 to -1.0x -&gt; 4.1-4.6x. Bottom 9.0x -&gt; ~3.2-3.7x. Top-down Cal-Maine anchors ~3-5x.</a:t>
            </a:r>
          </a:p>
          <a:p>
            <a:pPr>
              <a:lnSpc>
                <a:spcPct val="102000"/>
              </a:lnSpc>
              <a:spcBef>
                <a:spcPts val="0"/>
              </a:spcBef>
              <a:spcAft>
                <a:spcPts val="350"/>
              </a:spcAft>
            </a:pPr>
            <a:r>
              <a:rPr sz="940" b="1">
                <a:solidFill>
                  <a:srgbClr val="A88B68"/>
                </a:solidFill>
                <a:latin typeface="Arial"/>
              </a:rPr>
              <a:t>▪  </a:t>
            </a:r>
            <a:r>
              <a:rPr sz="940" b="1">
                <a:solidFill>
                  <a:srgbClr val="142C52"/>
                </a:solidFill>
                <a:latin typeface="Arial"/>
              </a:rPr>
              <a:t>More-direct anchor. </a:t>
            </a:r>
            <a:r>
              <a:rPr sz="940">
                <a:solidFill>
                  <a:srgbClr val="404C61"/>
                </a:solidFill>
                <a:latin typeface="Arial"/>
              </a:rPr>
              <a:t>PEP-Mainland 7.0-7.5x is already a private NZ platform deal (private discount embedded). Apply Aurora's structural discount (no full stack, sub-scale, colony deadline, ~50% PL, customer concentration) -&gt; fair-value working range ~5-7x.</a:t>
            </a:r>
          </a:p>
          <a:p>
            <a:pPr>
              <a:lnSpc>
                <a:spcPct val="102000"/>
              </a:lnSpc>
              <a:spcBef>
                <a:spcPts val="0"/>
              </a:spcBef>
              <a:spcAft>
                <a:spcPts val="350"/>
              </a:spcAft>
            </a:pPr>
            <a:r>
              <a:rPr sz="940" b="1">
                <a:solidFill>
                  <a:srgbClr val="A88B68"/>
                </a:solidFill>
                <a:latin typeface="Arial"/>
              </a:rPr>
              <a:t>▪  </a:t>
            </a:r>
            <a:r>
              <a:rPr sz="940" b="1">
                <a:solidFill>
                  <a:srgbClr val="142C52"/>
                </a:solidFill>
                <a:latin typeface="Arial"/>
              </a:rPr>
              <a:t>EBITDA base. </a:t>
            </a:r>
            <a:r>
              <a:rPr sz="940">
                <a:solidFill>
                  <a:srgbClr val="404C61"/>
                </a:solidFill>
                <a:latin typeface="Arial"/>
              </a:rPr>
              <a:t>Reported NZD 10.8m (12.8%) vs IM “adjusted” NZD 12.6m (14.9%) - a NZD 1.8m normalisation to validate; 14.9% sits near a pure-branded model that overshoots the 50/50 PL blend.</a:t>
            </a:r>
          </a:p>
          <a:p>
            <a:pPr>
              <a:lnSpc>
                <a:spcPct val="102000"/>
              </a:lnSpc>
              <a:spcBef>
                <a:spcPts val="0"/>
              </a:spcBef>
              <a:spcAft>
                <a:spcPts val="350"/>
              </a:spcAft>
            </a:pPr>
            <a:r>
              <a:rPr sz="940" b="1">
                <a:solidFill>
                  <a:srgbClr val="A88B68"/>
                </a:solidFill>
                <a:latin typeface="Arial"/>
              </a:rPr>
              <a:t>▪  </a:t>
            </a:r>
            <a:r>
              <a:rPr sz="940" b="1">
                <a:solidFill>
                  <a:srgbClr val="142C52"/>
                </a:solidFill>
                <a:latin typeface="Arial"/>
              </a:rPr>
              <a:t>Indicative ranges. </a:t>
            </a:r>
            <a:r>
              <a:rPr sz="940">
                <a:solidFill>
                  <a:srgbClr val="404C61"/>
                </a:solidFill>
                <a:latin typeface="Arial"/>
              </a:rPr>
              <a:t>~5-7x on reported NZD 10.8m = NZD 54-76m EV; on adjusted NZD 12.6m = NZD 63-88m. Broker 12-14x = NZD 130-176m (on adjusted). Spread = negotiation item.</a:t>
            </a:r>
          </a:p>
          <a:p>
            <a:pPr>
              <a:lnSpc>
                <a:spcPct val="102000"/>
              </a:lnSpc>
              <a:spcBef>
                <a:spcPts val="0"/>
              </a:spcBef>
              <a:spcAft>
                <a:spcPts val="350"/>
              </a:spcAft>
            </a:pPr>
            <a:r>
              <a:rPr sz="940" b="1">
                <a:solidFill>
                  <a:srgbClr val="A88B68"/>
                </a:solidFill>
                <a:latin typeface="Arial"/>
              </a:rPr>
              <a:t>▪  </a:t>
            </a:r>
            <a:r>
              <a:rPr sz="940" b="1">
                <a:solidFill>
                  <a:srgbClr val="142C52"/>
                </a:solidFill>
                <a:latin typeface="Arial"/>
              </a:rPr>
              <a:t>Tension to surface. </a:t>
            </a:r>
            <a:r>
              <a:rPr sz="940">
                <a:solidFill>
                  <a:srgbClr val="404C61"/>
                </a:solidFill>
                <a:latin typeface="Arial"/>
              </a:rPr>
              <a:t>Sector Partner's pre-call anchor was 8-10x; the in-NZ-precedent + structural-discount read comes in below that. EBITDA base and risk-haircut sizing are confirmatory items - framed as a finding and an open question, not a bid.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C5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01168" cy="6858000"/>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05840" y="2286000"/>
            <a:ext cx="2011680" cy="12801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6600" b="1">
                <a:solidFill>
                  <a:srgbClr val="A88B68"/>
                </a:solidFill>
                <a:latin typeface="Georgia"/>
              </a:rPr>
              <a:t>04</a:t>
            </a:r>
          </a:p>
        </p:txBody>
      </p:sp>
      <p:sp>
        <p:nvSpPr>
          <p:cNvPr id="5" name="Rectangle 4"/>
          <p:cNvSpPr/>
          <p:nvPr/>
        </p:nvSpPr>
        <p:spPr>
          <a:xfrm>
            <a:off x="1051560" y="3611880"/>
            <a:ext cx="2743200" cy="45720"/>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3794760"/>
            <a:ext cx="10058400" cy="109728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3000" b="1">
                <a:solidFill>
                  <a:srgbClr val="FFFFFF"/>
                </a:solidFill>
                <a:latin typeface="Georgia"/>
              </a:rPr>
              <a:t>Input-side cost &amp; risk exposures</a:t>
            </a:r>
          </a:p>
        </p:txBody>
      </p:sp>
      <p:sp>
        <p:nvSpPr>
          <p:cNvPr id="7" name="TextBox 6"/>
          <p:cNvSpPr txBox="1"/>
          <p:nvPr/>
        </p:nvSpPr>
        <p:spPr>
          <a:xfrm>
            <a:off x="1024128" y="4800600"/>
            <a:ext cx="9601200" cy="8229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350" b="0" i="0">
                <a:solidFill>
                  <a:srgbClr val="7A8FA9"/>
                </a:solidFill>
                <a:latin typeface="Arial"/>
              </a:rPr>
              <a:t>The cost structure that bears on earnings durability. Aurora is structurally one tier below Mainland on five of eight input categories.</a:t>
            </a:r>
          </a:p>
        </p:txBody>
      </p:sp>
      <p:sp>
        <p:nvSpPr>
          <p:cNvPr id="8" name="TextBox 7"/>
          <p:cNvSpPr txBox="1"/>
          <p:nvPr/>
        </p:nvSpPr>
        <p:spPr>
          <a:xfrm>
            <a:off x="9219895" y="6400800"/>
            <a:ext cx="2468880" cy="274320"/>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800" b="0" i="0">
                <a:solidFill>
                  <a:srgbClr val="7A8FA9"/>
                </a:solidFill>
                <a:latin typeface="Arial"/>
              </a:rPr>
              <a:t>Internal / Pre-LOI   |   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INPUT-SIDE COST &amp; RISK</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Input-cost scorecard: Aurora vs Mainland across 8 categories</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17</a:t>
            </a:r>
          </a:p>
        </p:txBody>
      </p:sp>
      <p:graphicFrame>
        <p:nvGraphicFramePr>
          <p:cNvPr id="9" name="Table 8"/>
          <p:cNvGraphicFramePr>
            <a:graphicFrameLocks noGrp="1"/>
          </p:cNvGraphicFramePr>
          <p:nvPr/>
        </p:nvGraphicFramePr>
        <p:xfrm>
          <a:off x="502920" y="1298448"/>
          <a:ext cx="10744200" cy="4919472"/>
        </p:xfrm>
        <a:graphic>
          <a:graphicData uri="http://schemas.openxmlformats.org/drawingml/2006/table">
            <a:tbl>
              <a:tblPr>
                <a:tableStyleId>{5C22544A-7EE6-4342-B048-85BDC9FD1C3A}</a:tableStyleId>
              </a:tblPr>
              <a:tblGrid>
                <a:gridCol w="1965960"/>
                <a:gridCol w="2743200"/>
                <a:gridCol w="2331720"/>
                <a:gridCol w="3703320"/>
              </a:tblGrid>
              <a:tr h="384048">
                <a:tc>
                  <a:txBody>
                    <a:bodyPr wrap="square"/>
                    <a:lstStyle/>
                    <a:p>
                      <a:pPr algn="l">
                        <a:lnSpc>
                          <a:spcPct val="100000"/>
                        </a:lnSpc>
                        <a:spcBef>
                          <a:spcPts val="0"/>
                        </a:spcBef>
                        <a:spcAft>
                          <a:spcPts val="0"/>
                        </a:spcAft>
                      </a:pPr>
                      <a:r>
                        <a:rPr sz="930" b="1" i="0">
                          <a:solidFill>
                            <a:srgbClr val="FFFFFF"/>
                          </a:solidFill>
                          <a:latin typeface="Arial"/>
                        </a:rPr>
                        <a:t>Input category</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Aurora position</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vs Mainland</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Earnings-durability read</a:t>
                      </a:r>
                    </a:p>
                  </a:txBody>
                  <a:tcPr anchor="ctr" marL="54864" marR="54864" marT="18288" marB="18288">
                    <a:solidFill>
                      <a:srgbClr val="142C52"/>
                    </a:solidFill>
                  </a:tcPr>
                </a:tc>
              </a:tr>
              <a:tr h="566928">
                <a:tc>
                  <a:txBody>
                    <a:bodyPr wrap="square"/>
                    <a:lstStyle/>
                    <a:p>
                      <a:pPr algn="l">
                        <a:lnSpc>
                          <a:spcPct val="100000"/>
                        </a:lnSpc>
                        <a:spcBef>
                          <a:spcPts val="0"/>
                        </a:spcBef>
                        <a:spcAft>
                          <a:spcPts val="0"/>
                        </a:spcAft>
                      </a:pPr>
                      <a:r>
                        <a:rPr sz="869" b="1" i="0">
                          <a:solidFill>
                            <a:srgbClr val="142C52"/>
                          </a:solidFill>
                          <a:latin typeface="Arial"/>
                        </a:rPr>
                        <a:t>1  Feed grain</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Commercial purchase; 4-6 wk inventory; 4-6 mo pass-through lag; no hedge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One tier down (MainFeeds captive; 8-10 wk inventory; physical hedge)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10% spot spike = 80-110 bps GM hit for 1-2 qtrs</a:t>
                      </a:r>
                    </a:p>
                  </a:txBody>
                  <a:tcPr anchor="ctr" marL="54864" marR="54864" marT="18288" marB="18288">
                    <a:solidFill>
                      <a:srgbClr val="FFFFFF"/>
                    </a:solidFill>
                  </a:tcPr>
                </a:tc>
              </a:tr>
              <a:tr h="566928">
                <a:tc>
                  <a:txBody>
                    <a:bodyPr wrap="square"/>
                    <a:lstStyle/>
                    <a:p>
                      <a:pPr algn="l">
                        <a:lnSpc>
                          <a:spcPct val="100000"/>
                        </a:lnSpc>
                        <a:spcBef>
                          <a:spcPts val="0"/>
                        </a:spcBef>
                        <a:spcAft>
                          <a:spcPts val="0"/>
                        </a:spcAft>
                      </a:pPr>
                      <a:r>
                        <a:rPr sz="869" b="1" i="0">
                          <a:solidFill>
                            <a:srgbClr val="142C52"/>
                          </a:solidFill>
                          <a:latin typeface="Arial"/>
                        </a:rPr>
                        <a:t>2  Electricity</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Standard gentailer tariff; bulk renewed 2024 (pre-spike); expires late 2027</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One tier down (renewal lands as barn load ramps)</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+18-22% from FY28 = 150-220 bps margin headwind</a:t>
                      </a:r>
                    </a:p>
                  </a:txBody>
                  <a:tcPr anchor="ctr" marL="54864" marR="54864" marT="18288" marB="18288">
                    <a:solidFill>
                      <a:srgbClr val="EAEEF5"/>
                    </a:solidFill>
                  </a:tcPr>
                </a:tc>
              </a:tr>
              <a:tr h="566928">
                <a:tc>
                  <a:txBody>
                    <a:bodyPr wrap="square"/>
                    <a:lstStyle/>
                    <a:p>
                      <a:pPr algn="l">
                        <a:lnSpc>
                          <a:spcPct val="100000"/>
                        </a:lnSpc>
                        <a:spcBef>
                          <a:spcPts val="0"/>
                        </a:spcBef>
                        <a:spcAft>
                          <a:spcPts val="0"/>
                        </a:spcAft>
                      </a:pPr>
                      <a:r>
                        <a:rPr sz="869" b="1" i="0">
                          <a:solidFill>
                            <a:srgbClr val="142C52"/>
                          </a:solidFill>
                          <a:latin typeface="Arial"/>
                        </a:rPr>
                        <a:t>3  Day-old chicks / genetics</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External: Northern Hylines + spot AU rearers; no captive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One tier down (Mainland captive rearing)</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EW Group ~75-80% of global genetics; 2-qtr delay risk recurring</a:t>
                      </a:r>
                    </a:p>
                  </a:txBody>
                  <a:tcPr anchor="ctr" marL="54864" marR="54864" marT="18288" marB="18288">
                    <a:solidFill>
                      <a:srgbClr val="FFFFFF"/>
                    </a:solidFill>
                  </a:tcPr>
                </a:tc>
              </a:tr>
              <a:tr h="566928">
                <a:tc>
                  <a:txBody>
                    <a:bodyPr wrap="square"/>
                    <a:lstStyle/>
                    <a:p>
                      <a:pPr algn="l">
                        <a:lnSpc>
                          <a:spcPct val="100000"/>
                        </a:lnSpc>
                        <a:spcBef>
                          <a:spcPts val="0"/>
                        </a:spcBef>
                        <a:spcAft>
                          <a:spcPts val="0"/>
                        </a:spcAft>
                      </a:pPr>
                      <a:r>
                        <a:rPr sz="869" b="1" i="0">
                          <a:solidFill>
                            <a:srgbClr val="142C52"/>
                          </a:solidFill>
                          <a:latin typeface="Arial"/>
                        </a:rPr>
                        <a:t>4  Conversion equipment</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Big Dutchman signed late 2025; agent channel</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Same exposure (all 3 vendors family-European)</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9-14 mo lead; NZD 11-16m vs IM NZD 8-10m</a:t>
                      </a:r>
                    </a:p>
                  </a:txBody>
                  <a:tcPr anchor="ctr" marL="54864" marR="54864" marT="18288" marB="18288">
                    <a:solidFill>
                      <a:srgbClr val="EAEEF5"/>
                    </a:solidFill>
                  </a:tcPr>
                </a:tc>
              </a:tr>
              <a:tr h="566928">
                <a:tc>
                  <a:txBody>
                    <a:bodyPr wrap="square"/>
                    <a:lstStyle/>
                    <a:p>
                      <a:pPr algn="l">
                        <a:lnSpc>
                          <a:spcPct val="100000"/>
                        </a:lnSpc>
                        <a:spcBef>
                          <a:spcPts val="0"/>
                        </a:spcBef>
                        <a:spcAft>
                          <a:spcPts val="0"/>
                        </a:spcAft>
                      </a:pPr>
                      <a:r>
                        <a:rPr sz="869" b="1" i="0">
                          <a:solidFill>
                            <a:srgbClr val="142C52"/>
                          </a:solidFill>
                          <a:latin typeface="Arial"/>
                        </a:rPr>
                        <a:t>5  Automation leverage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No vision-graded line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One tier down (Zeagold vision line 2025)</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Labour 18-22% of variable cost; gap = cost-out lever</a:t>
                      </a:r>
                    </a:p>
                  </a:txBody>
                  <a:tcPr anchor="ctr" marL="54864" marR="54864" marT="18288" marB="18288">
                    <a:solidFill>
                      <a:srgbClr val="FFFFFF"/>
                    </a:solidFill>
                  </a:tcPr>
                </a:tc>
              </a:tr>
              <a:tr h="566928">
                <a:tc>
                  <a:txBody>
                    <a:bodyPr wrap="square"/>
                    <a:lstStyle/>
                    <a:p>
                      <a:pPr algn="l">
                        <a:lnSpc>
                          <a:spcPct val="100000"/>
                        </a:lnSpc>
                        <a:spcBef>
                          <a:spcPts val="0"/>
                        </a:spcBef>
                        <a:spcAft>
                          <a:spcPts val="0"/>
                        </a:spcAft>
                      </a:pPr>
                      <a:r>
                        <a:rPr sz="869" b="1" i="0">
                          <a:solidFill>
                            <a:srgbClr val="142C52"/>
                          </a:solidFill>
                          <a:latin typeface="Arial"/>
                        </a:rPr>
                        <a:t>6  Packaging (moulded fibre)</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Huhtamaki Otahuhu single-supplier</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Same exposure (cohort common-mode)</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Disruption propagates cohort-wide in 2-3 wks</a:t>
                      </a:r>
                    </a:p>
                  </a:txBody>
                  <a:tcPr anchor="ctr" marL="54864" marR="54864" marT="18288" marB="18288">
                    <a:solidFill>
                      <a:srgbClr val="EAEEF5"/>
                    </a:solidFill>
                  </a:tcPr>
                </a:tc>
              </a:tr>
              <a:tr h="566928">
                <a:tc>
                  <a:txBody>
                    <a:bodyPr wrap="square"/>
                    <a:lstStyle/>
                    <a:p>
                      <a:pPr algn="l">
                        <a:lnSpc>
                          <a:spcPct val="100000"/>
                        </a:lnSpc>
                        <a:spcBef>
                          <a:spcPts val="0"/>
                        </a:spcBef>
                        <a:spcAft>
                          <a:spcPts val="0"/>
                        </a:spcAft>
                      </a:pPr>
                      <a:r>
                        <a:rPr sz="869" b="1" i="0">
                          <a:solidFill>
                            <a:srgbClr val="142C52"/>
                          </a:solidFill>
                          <a:latin typeface="Arial"/>
                        </a:rPr>
                        <a:t>7  Labour / immigration</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110-130 staff, 2 sites; AEWV wage pressure</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Same exposure (same share; Mainland more automation)</a:t>
                      </a:r>
                    </a:p>
                  </a:txBody>
                  <a:tcPr anchor="ctr" marL="54864" marR="54864" marT="18288" marB="18288">
                    <a:solidFill>
                      <a:srgbClr val="FFFFFF"/>
                    </a:solidFill>
                  </a:tcPr>
                </a:tc>
                <a:tc>
                  <a:txBody>
                    <a:bodyPr wrap="square"/>
                    <a:lstStyle/>
                    <a:p>
                      <a:pPr algn="l">
                        <a:lnSpc>
                          <a:spcPct val="100000"/>
                        </a:lnSpc>
                        <a:spcBef>
                          <a:spcPts val="0"/>
                        </a:spcBef>
                        <a:spcAft>
                          <a:spcPts val="0"/>
                        </a:spcAft>
                      </a:pPr>
                      <a:r>
                        <a:rPr sz="869" b="0" i="0">
                          <a:solidFill>
                            <a:srgbClr val="404C61"/>
                          </a:solidFill>
                          <a:latin typeface="Arial"/>
                        </a:rPr>
                        <a:t>Wage pressure through 2026-28</a:t>
                      </a:r>
                    </a:p>
                  </a:txBody>
                  <a:tcPr anchor="ctr" marL="54864" marR="54864" marT="18288" marB="18288">
                    <a:solidFill>
                      <a:srgbClr val="FFFFFF"/>
                    </a:solidFill>
                  </a:tcPr>
                </a:tc>
              </a:tr>
              <a:tr h="566928">
                <a:tc>
                  <a:txBody>
                    <a:bodyPr wrap="square"/>
                    <a:lstStyle/>
                    <a:p>
                      <a:pPr algn="l">
                        <a:lnSpc>
                          <a:spcPct val="100000"/>
                        </a:lnSpc>
                        <a:spcBef>
                          <a:spcPts val="0"/>
                        </a:spcBef>
                        <a:spcAft>
                          <a:spcPts val="0"/>
                        </a:spcAft>
                      </a:pPr>
                      <a:r>
                        <a:rPr sz="869" b="1" i="0">
                          <a:solidFill>
                            <a:srgbClr val="142C52"/>
                          </a:solidFill>
                          <a:latin typeface="Arial"/>
                        </a:rPr>
                        <a:t>8  ETS / emissions</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Currently nil; reversibility risk via 2026 election</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Same exposure (cohort)</a:t>
                      </a:r>
                    </a:p>
                  </a:txBody>
                  <a:tcPr anchor="ctr" marL="54864" marR="54864" marT="18288" marB="18288">
                    <a:solidFill>
                      <a:srgbClr val="EAEEF5"/>
                    </a:solidFill>
                  </a:tcPr>
                </a:tc>
                <a:tc>
                  <a:txBody>
                    <a:bodyPr wrap="square"/>
                    <a:lstStyle/>
                    <a:p>
                      <a:pPr algn="l">
                        <a:lnSpc>
                          <a:spcPct val="100000"/>
                        </a:lnSpc>
                        <a:spcBef>
                          <a:spcPts val="0"/>
                        </a:spcBef>
                        <a:spcAft>
                          <a:spcPts val="0"/>
                        </a:spcAft>
                      </a:pPr>
                      <a:r>
                        <a:rPr sz="869" b="0" i="0">
                          <a:solidFill>
                            <a:srgbClr val="404C61"/>
                          </a:solidFill>
                          <a:latin typeface="Arial"/>
                        </a:rPr>
                        <a:t>Re-inclusion = NZD 0.5-1.5m/yr (5-15% of FY24 EBITDA)</a:t>
                      </a:r>
                    </a:p>
                  </a:txBody>
                  <a:tcPr anchor="ctr" marL="54864" marR="54864" marT="18288" marB="18288">
                    <a:solidFill>
                      <a:srgbClr val="EAEEF5"/>
                    </a:solidFill>
                  </a:tcPr>
                </a:tc>
              </a:tr>
            </a:tbl>
          </a:graphicData>
        </a:graphic>
      </p:graphicFrame>
      <p:sp>
        <p:nvSpPr>
          <p:cNvPr id="10" name="TextBox 9"/>
          <p:cNvSpPr txBox="1"/>
          <p:nvPr/>
        </p:nvSpPr>
        <p:spPr>
          <a:xfrm>
            <a:off x="502920" y="5943600"/>
            <a:ext cx="11185855" cy="457200"/>
          </a:xfrm>
          <a:prstGeom prst="rect">
            <a:avLst/>
          </a:prstGeom>
          <a:noFill/>
        </p:spPr>
        <p:txBody>
          <a:bodyPr wrap="square" anchor="t" lIns="36576" rIns="36576" tIns="18288" bIns="18288">
            <a:spAutoFit/>
          </a:bodyPr>
          <a:lstStyle/>
          <a:p>
            <a:pPr algn="l">
              <a:lnSpc>
                <a:spcPct val="105000"/>
              </a:lnSpc>
              <a:spcBef>
                <a:spcPts val="0"/>
              </a:spcBef>
              <a:spcAft>
                <a:spcPts val="200"/>
              </a:spcAft>
            </a:pPr>
            <a:r>
              <a:rPr sz="950" b="1" i="0">
                <a:solidFill>
                  <a:srgbClr val="142C52"/>
                </a:solidFill>
                <a:latin typeface="Arial"/>
              </a:rPr>
              <a:t>Summary.  </a:t>
            </a:r>
            <a:r>
              <a:rPr sz="930" b="0" i="0">
                <a:solidFill>
                  <a:srgbClr val="404C61"/>
                </a:solidFill>
                <a:latin typeface="Arial"/>
              </a:rPr>
              <a:t>Aurora is structurally one tier down vs Mainland on 5 of 8 categories (feed, electricity, DOC, automation, captive-scale leverage) and carries the same exposure as the rest of the cohort on the other 3. The broker framing “unit economics hold up given scale” is not supported by the input-cost read.</a:t>
            </a:r>
          </a:p>
        </p:txBody>
      </p:sp>
      <p:sp>
        <p:nvSpPr>
          <p:cNvPr id="11" name="TextBox 10"/>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 Calthorpe Part 7 (supplier-exposure annex, 3 Jun 2026); USDA FAS; Stats NZ / MBIE; Huhtamaki public site.</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INPUT-SIDE COST &amp; RISK</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Feed, electricity, DOC, equipment, packaging, ETS - specifics</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18</a:t>
            </a:r>
          </a:p>
        </p:txBody>
      </p:sp>
      <p:sp>
        <p:nvSpPr>
          <p:cNvPr id="9" name="TextBox 8"/>
          <p:cNvSpPr txBox="1"/>
          <p:nvPr/>
        </p:nvSpPr>
        <p:spPr>
          <a:xfrm>
            <a:off x="502920" y="1325880"/>
            <a:ext cx="5577840" cy="4754880"/>
          </a:xfrm>
          <a:prstGeom prst="rect">
            <a:avLst/>
          </a:prstGeom>
          <a:noFill/>
        </p:spPr>
        <p:txBody>
          <a:bodyPr wrap="square" lIns="36576" rIns="36576">
            <a:spAutoFit/>
          </a:bodyPr>
          <a:lstStyle/>
          <a:p>
            <a:pPr>
              <a:lnSpc>
                <a:spcPct val="102000"/>
              </a:lnSpc>
              <a:spcBef>
                <a:spcPts val="0"/>
              </a:spcBef>
              <a:spcAft>
                <a:spcPts val="500"/>
              </a:spcAft>
            </a:pPr>
            <a:r>
              <a:rPr sz="960" b="1">
                <a:solidFill>
                  <a:srgbClr val="A88B68"/>
                </a:solidFill>
                <a:latin typeface="Arial"/>
              </a:rPr>
              <a:t>▪  </a:t>
            </a:r>
            <a:r>
              <a:rPr sz="960" b="1">
                <a:solidFill>
                  <a:srgbClr val="142C52"/>
                </a:solidFill>
                <a:latin typeface="Arial"/>
              </a:rPr>
              <a:t>Feed. </a:t>
            </a:r>
            <a:r>
              <a:rPr sz="960">
                <a:solidFill>
                  <a:srgbClr val="404C61"/>
                </a:solidFill>
                <a:latin typeface="Arial"/>
              </a:rPr>
              <a:t>NZD 1.85-2.10/dozen, 55-65% of variable cost. NZ imports ~60% of feed-grain demand (USDA FAS); wheat NZD 430-510/t CY24-25 (spike NZD 540+/t in 2023). No NZX grain futures; ASX wheat does not track NZ landed cost closely enough to hedge. Pass-through lags 4-6 months. Mainland MainFeeds smooths via 8-10 wk inventory + forward AU co-op purchases; Aurora runs 4-6 wk at commercial terms.</a:t>
            </a:r>
          </a:p>
          <a:p>
            <a:pPr>
              <a:lnSpc>
                <a:spcPct val="102000"/>
              </a:lnSpc>
              <a:spcBef>
                <a:spcPts val="0"/>
              </a:spcBef>
              <a:spcAft>
                <a:spcPts val="500"/>
              </a:spcAft>
            </a:pPr>
            <a:r>
              <a:rPr sz="960" b="1">
                <a:solidFill>
                  <a:srgbClr val="A88B68"/>
                </a:solidFill>
                <a:latin typeface="Arial"/>
              </a:rPr>
              <a:t>▪  </a:t>
            </a:r>
            <a:r>
              <a:rPr sz="960" b="1">
                <a:solidFill>
                  <a:srgbClr val="142C52"/>
                </a:solidFill>
                <a:latin typeface="Arial"/>
              </a:rPr>
              <a:t>Electricity. </a:t>
            </a:r>
            <a:r>
              <a:rPr sz="960">
                <a:solidFill>
                  <a:srgbClr val="404C61"/>
                </a:solidFill>
                <a:latin typeface="Arial"/>
              </a:rPr>
              <a:t>NZ industrial ~17.8c/kWh (2024); +12% through 2025 (dry-winter / low-hydro); 2026 forward +5%+; ~18-20% cumulative CY24-26. Aurora's bulk contract renewed in 2024 (captured pre-spike for ~3 yrs) - expires late 2027, right as Phase 2 barn load ramps. Carry a +18-22% electricity sensitivity from FY28 (= 150-220 bps margin headwind).</a:t>
            </a:r>
          </a:p>
          <a:p>
            <a:pPr>
              <a:lnSpc>
                <a:spcPct val="102000"/>
              </a:lnSpc>
              <a:spcBef>
                <a:spcPts val="0"/>
              </a:spcBef>
              <a:spcAft>
                <a:spcPts val="500"/>
              </a:spcAft>
            </a:pPr>
            <a:r>
              <a:rPr sz="960" b="1">
                <a:solidFill>
                  <a:srgbClr val="A88B68"/>
                </a:solidFill>
                <a:latin typeface="Arial"/>
              </a:rPr>
              <a:t>▪  </a:t>
            </a:r>
            <a:r>
              <a:rPr sz="960" b="1">
                <a:solidFill>
                  <a:srgbClr val="142C52"/>
                </a:solidFill>
                <a:latin typeface="Arial"/>
              </a:rPr>
              <a:t>DOC / breeder genetics. </a:t>
            </a:r>
            <a:r>
              <a:rPr sz="960">
                <a:solidFill>
                  <a:srgbClr val="404C61"/>
                </a:solidFill>
                <a:latin typeface="Arial"/>
              </a:rPr>
              <a:t>EW Group (Hy-Line, Lohmann, H&amp;N) controls ~75-80% of global commercial layer genetics; three companies ~90%. NZ via Northern Hylines (Wellsford) + Henergy Cambridge; Mainland captive. Aurora buys point-of-lay pullets from Northern Hylines + spot AU in dry years. A 2-quarter conversion delay from pullet unavailability is a real, recurring risk.</a:t>
            </a:r>
          </a:p>
        </p:txBody>
      </p:sp>
      <p:sp>
        <p:nvSpPr>
          <p:cNvPr id="10" name="TextBox 9"/>
          <p:cNvSpPr txBox="1"/>
          <p:nvPr/>
        </p:nvSpPr>
        <p:spPr>
          <a:xfrm>
            <a:off x="6263640" y="1325880"/>
            <a:ext cx="5440680" cy="4754880"/>
          </a:xfrm>
          <a:prstGeom prst="rect">
            <a:avLst/>
          </a:prstGeom>
          <a:noFill/>
        </p:spPr>
        <p:txBody>
          <a:bodyPr wrap="square" lIns="36576" rIns="36576">
            <a:spAutoFit/>
          </a:bodyPr>
          <a:lstStyle/>
          <a:p>
            <a:pPr>
              <a:lnSpc>
                <a:spcPct val="102000"/>
              </a:lnSpc>
              <a:spcBef>
                <a:spcPts val="0"/>
              </a:spcBef>
              <a:spcAft>
                <a:spcPts val="500"/>
              </a:spcAft>
            </a:pPr>
            <a:r>
              <a:rPr sz="960" b="1">
                <a:solidFill>
                  <a:srgbClr val="A88B68"/>
                </a:solidFill>
                <a:latin typeface="Arial"/>
              </a:rPr>
              <a:t>▪  </a:t>
            </a:r>
            <a:r>
              <a:rPr sz="960" b="1">
                <a:solidFill>
                  <a:srgbClr val="142C52"/>
                </a:solidFill>
                <a:latin typeface="Arial"/>
              </a:rPr>
              <a:t>Conversion equipment. </a:t>
            </a:r>
            <a:r>
              <a:rPr sz="960">
                <a:solidFill>
                  <a:srgbClr val="404C61"/>
                </a:solidFill>
                <a:latin typeface="Arial"/>
              </a:rPr>
              <a:t>Big Dutchman / Vencomatic / Salmet (family-European). Aurora signed Big Dutchman in late 2025 for the bulk of the conversion (~NZD 11-16m; NZD 45-65/bird across ~240k colony birds). Lead time 9-14 months -&gt; commissioning Q3 2026 to Q1 2027. Tight vs end-2027, no slack.</a:t>
            </a:r>
          </a:p>
          <a:p>
            <a:pPr>
              <a:lnSpc>
                <a:spcPct val="102000"/>
              </a:lnSpc>
              <a:spcBef>
                <a:spcPts val="0"/>
              </a:spcBef>
              <a:spcAft>
                <a:spcPts val="500"/>
              </a:spcAft>
            </a:pPr>
            <a:r>
              <a:rPr sz="960" b="1">
                <a:solidFill>
                  <a:srgbClr val="A88B68"/>
                </a:solidFill>
                <a:latin typeface="Arial"/>
              </a:rPr>
              <a:t>▪  </a:t>
            </a:r>
            <a:r>
              <a:rPr sz="960" b="1">
                <a:solidFill>
                  <a:srgbClr val="142C52"/>
                </a:solidFill>
                <a:latin typeface="Arial"/>
              </a:rPr>
              <a:t>Packaging. </a:t>
            </a:r>
            <a:r>
              <a:rPr sz="960">
                <a:solidFill>
                  <a:srgbClr val="404C61"/>
                </a:solidFill>
                <a:latin typeface="Arial"/>
              </a:rPr>
              <a:t>Huhtamaki Otahuhu is the only large-scale NZ moulded-fibre egg-packaging plant (60+ yrs, ~50 FTE). Single-supplier common-mode risk for the whole top-5; Australian moulded-fibre import lead is 4-6 wks, so a disruption propagates cohort-wide in 2-3 wks.</a:t>
            </a:r>
          </a:p>
          <a:p>
            <a:pPr>
              <a:lnSpc>
                <a:spcPct val="102000"/>
              </a:lnSpc>
              <a:spcBef>
                <a:spcPts val="0"/>
              </a:spcBef>
              <a:spcAft>
                <a:spcPts val="500"/>
              </a:spcAft>
            </a:pPr>
            <a:r>
              <a:rPr sz="960" b="1">
                <a:solidFill>
                  <a:srgbClr val="A88B68"/>
                </a:solidFill>
                <a:latin typeface="Arial"/>
              </a:rPr>
              <a:t>▪  </a:t>
            </a:r>
            <a:r>
              <a:rPr sz="960" b="1">
                <a:solidFill>
                  <a:srgbClr val="142C52"/>
                </a:solidFill>
                <a:latin typeface="Arial"/>
              </a:rPr>
              <a:t>ETS / emissions. </a:t>
            </a:r>
            <a:r>
              <a:rPr sz="960">
                <a:solidFill>
                  <a:srgbClr val="404C61"/>
                </a:solidFill>
                <a:latin typeface="Arial"/>
              </a:rPr>
              <a:t>Agriculture removed from the ETS in 2024 (He Waka Eke Noa disbanded); currently nil. Hipkins signals the policy is “under review” under Labour; the 2026 election is the trigger. Carry a reversibility scenario: NZD 0.5-1.5m/yr (5-15% of FY24 EBITDA) from FY29.</a:t>
            </a:r>
          </a:p>
        </p:txBody>
      </p:sp>
      <p:sp>
        <p:nvSpPr>
          <p:cNvPr id="11" name="TextBox 10"/>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Calthorpe Part 7; USDA FAS NZ Grain &amp; Feed; Stats NZ / MBIE electricity; Beehive Jun 2024 ETS release; Huhtamaki public site; NPS Highly Productive Land 2022.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OPPORTUNITIES - TOP LINE</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Top-line opportunities - sized levers</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19</a:t>
            </a:r>
          </a:p>
        </p:txBody>
      </p:sp>
      <p:sp>
        <p:nvSpPr>
          <p:cNvPr id="9" name="TextBox 8"/>
          <p:cNvSpPr txBox="1"/>
          <p:nvPr/>
        </p:nvSpPr>
        <p:spPr>
          <a:xfrm>
            <a:off x="502920" y="1325880"/>
            <a:ext cx="11185855" cy="4754880"/>
          </a:xfrm>
          <a:prstGeom prst="rect">
            <a:avLst/>
          </a:prstGeom>
          <a:noFill/>
        </p:spPr>
        <p:txBody>
          <a:bodyPr wrap="square" lIns="36576" rIns="36576">
            <a:spAutoFit/>
          </a:bodyPr>
          <a:lstStyle/>
          <a:p>
            <a:pPr>
              <a:lnSpc>
                <a:spcPct val="102000"/>
              </a:lnSpc>
              <a:spcBef>
                <a:spcPts val="0"/>
              </a:spcBef>
              <a:spcAft>
                <a:spcPts val="450"/>
              </a:spcAft>
            </a:pPr>
            <a:r>
              <a:rPr sz="1019" b="1">
                <a:solidFill>
                  <a:srgbClr val="A88B68"/>
                </a:solidFill>
                <a:latin typeface="Arial"/>
              </a:rPr>
              <a:t>▪  </a:t>
            </a:r>
            <a:r>
              <a:rPr sz="1019" b="1">
                <a:solidFill>
                  <a:srgbClr val="142C52"/>
                </a:solidFill>
                <a:latin typeface="Arial"/>
              </a:rPr>
              <a:t>Premium-tier extension. </a:t>
            </a:r>
            <a:r>
              <a:rPr sz="1019">
                <a:solidFill>
                  <a:srgbClr val="404C61"/>
                </a:solidFill>
                <a:latin typeface="Arial"/>
              </a:rPr>
              <a:t>Aurora is currently absent from pasture-raised, omega-3 and certified-organic SKUs (website flags a small pasture-raised line “coming 2027”). Specialty premium is the durable, inelastic tier (scan elasticity -0.56; 4-9% switch rates). Sized: incremental EBITDA ~NZD 0.5-1.5m/yr at maturity, contingent on launch capex / timing (to validate).</a:t>
            </a:r>
          </a:p>
          <a:p>
            <a:pPr>
              <a:lnSpc>
                <a:spcPct val="102000"/>
              </a:lnSpc>
              <a:spcBef>
                <a:spcPts val="0"/>
              </a:spcBef>
              <a:spcAft>
                <a:spcPts val="450"/>
              </a:spcAft>
            </a:pPr>
            <a:r>
              <a:rPr sz="1019" b="1">
                <a:solidFill>
                  <a:srgbClr val="A88B68"/>
                </a:solidFill>
                <a:latin typeface="Arial"/>
              </a:rPr>
              <a:t>▪  </a:t>
            </a:r>
            <a:r>
              <a:rPr sz="1019" b="1">
                <a:solidFill>
                  <a:srgbClr val="142C52"/>
                </a:solidFill>
                <a:latin typeface="Arial"/>
              </a:rPr>
              <a:t>Capture share from the exiting colony cohort. </a:t>
            </a:r>
            <a:r>
              <a:rPr sz="1019">
                <a:solidFill>
                  <a:srgbClr val="404C61"/>
                </a:solidFill>
                <a:latin typeface="Arial"/>
              </a:rPr>
              <a:t>Phase 2 per-bird capex NZD 45-65 sets up a rationalisation window; 6-10 long-tail operators expected to exit by FY28. An institutionally-funded Aurora owner could capture displaced volume. Sized: +2-3pp incremental share over the period (broker / IM thesis) - but contingent on Aurora's own conversion executing; at risk if its conversion slips.</a:t>
            </a:r>
          </a:p>
          <a:p>
            <a:pPr>
              <a:lnSpc>
                <a:spcPct val="102000"/>
              </a:lnSpc>
              <a:spcBef>
                <a:spcPts val="0"/>
              </a:spcBef>
              <a:spcAft>
                <a:spcPts val="450"/>
              </a:spcAft>
            </a:pPr>
            <a:r>
              <a:rPr sz="1019" b="1">
                <a:solidFill>
                  <a:srgbClr val="A88B68"/>
                </a:solidFill>
                <a:latin typeface="Arial"/>
              </a:rPr>
              <a:t>▪  </a:t>
            </a:r>
            <a:r>
              <a:rPr sz="1019" b="1">
                <a:solidFill>
                  <a:srgbClr val="142C52"/>
                </a:solidFill>
                <a:latin typeface="Arial"/>
              </a:rPr>
              <a:t>Specialty &amp; long-tail roll-up (inorganic). </a:t>
            </a:r>
            <a:r>
              <a:rPr sz="1019">
                <a:solidFill>
                  <a:srgbClr val="404C61"/>
                </a:solidFill>
                <a:latin typeface="Arial"/>
              </a:rPr>
              <a:t>5-8 named specialty operators (~150-200k birds combined; ~NZD 3-8m each at 5-6x; ~NZD 30-50m to roll up the specialty book) plus 3-5 long-tail commercial tuck-ins at 4-5x. Procurement synergies 4-6% of combined opex; footprint 5-12%; commercial 3-5%; G&amp;A 40-60% of acquired. Near-term tuck-ins 1-2 yrs post-close; integration risk and management bandwidth required.</a:t>
            </a:r>
          </a:p>
          <a:p>
            <a:pPr>
              <a:lnSpc>
                <a:spcPct val="102000"/>
              </a:lnSpc>
              <a:spcBef>
                <a:spcPts val="0"/>
              </a:spcBef>
              <a:spcAft>
                <a:spcPts val="450"/>
              </a:spcAft>
            </a:pPr>
            <a:r>
              <a:rPr sz="1019" b="1">
                <a:solidFill>
                  <a:srgbClr val="A88B68"/>
                </a:solidFill>
                <a:latin typeface="Arial"/>
              </a:rPr>
              <a:t>▪  </a:t>
            </a:r>
            <a:r>
              <a:rPr sz="1019" b="1">
                <a:solidFill>
                  <a:srgbClr val="142C52"/>
                </a:solidFill>
                <a:latin typeface="Arial"/>
              </a:rPr>
              <a:t>Channel expansion. </a:t>
            </a:r>
            <a:r>
              <a:rPr sz="1019">
                <a:solidFill>
                  <a:srgbClr val="404C61"/>
                </a:solidFill>
                <a:latin typeface="Arial"/>
              </a:rPr>
              <a:t>Aurora is retail-heavy (70%); foodservice / industrial under-indexed vs a balanced platform. Foodservice gate is ~10-15% below retail wholesale but carries lower promo / trade-spend intensity. Sized: modest, incremental EBITDA ~NZD 0.3-0.8m/yr from targeted foodservice growth (to validate).</a:t>
            </a:r>
          </a:p>
          <a:p>
            <a:pPr>
              <a:lnSpc>
                <a:spcPct val="102000"/>
              </a:lnSpc>
              <a:spcBef>
                <a:spcPts val="0"/>
              </a:spcBef>
              <a:spcAft>
                <a:spcPts val="450"/>
              </a:spcAft>
            </a:pPr>
            <a:r>
              <a:rPr sz="1019" b="1">
                <a:solidFill>
                  <a:srgbClr val="A88B68"/>
                </a:solidFill>
                <a:latin typeface="Arial"/>
              </a:rPr>
              <a:t>▪  </a:t>
            </a:r>
            <a:r>
              <a:rPr sz="1019" b="1">
                <a:solidFill>
                  <a:srgbClr val="142C52"/>
                </a:solidFill>
                <a:latin typeface="Arial"/>
              </a:rPr>
              <a:t>Category volume tailwind (baseline). </a:t>
            </a:r>
            <a:r>
              <a:rPr sz="1019">
                <a:solidFill>
                  <a:srgbClr val="404C61"/>
                </a:solidFill>
                <a:latin typeface="Arial"/>
              </a:rPr>
              <a:t>+0.6-0.8% pa per-capita plus ~0.9% pa population = ~1.5-1.7% pa category volume - supports flat-to-modest organic growth. This is well below the IM's 5-7% pa revenue projection, which assumes 1.5-2.0% pa per-capita plus 2-3pp share capture.</a:t>
            </a:r>
          </a:p>
        </p:txBody>
      </p:sp>
      <p:sp>
        <p:nvSpPr>
          <p:cNvPr id="10" name="TextBox 9"/>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Calthorpe Parts 5-6; Hartley Pearce hp-agri-nz-027; RetailIQ NZ scan Q1 2026; Halberd analytical standards 4.1 / 4.3. Each lever sized per 4.1; ranges are interview / scan-data-anchored and need confirmatory validation.</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OPPORTUNITIES - BOTTOM LINE</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Bottom-line opportunities &amp; by-product economics</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20</a:t>
            </a:r>
          </a:p>
        </p:txBody>
      </p:sp>
      <p:sp>
        <p:nvSpPr>
          <p:cNvPr id="9" name="TextBox 8"/>
          <p:cNvSpPr txBox="1"/>
          <p:nvPr/>
        </p:nvSpPr>
        <p:spPr>
          <a:xfrm>
            <a:off x="502920" y="1325880"/>
            <a:ext cx="11185855" cy="4754880"/>
          </a:xfrm>
          <a:prstGeom prst="rect">
            <a:avLst/>
          </a:prstGeom>
          <a:noFill/>
        </p:spPr>
        <p:txBody>
          <a:bodyPr wrap="square" lIns="36576" rIns="36576">
            <a:spAutoFit/>
          </a:bodyPr>
          <a:lstStyle/>
          <a:p>
            <a:pPr>
              <a:lnSpc>
                <a:spcPct val="102000"/>
              </a:lnSpc>
              <a:spcBef>
                <a:spcPts val="0"/>
              </a:spcBef>
              <a:spcAft>
                <a:spcPts val="350"/>
              </a:spcAft>
            </a:pPr>
            <a:r>
              <a:rPr sz="1000" b="1">
                <a:solidFill>
                  <a:srgbClr val="A88B68"/>
                </a:solidFill>
                <a:latin typeface="Arial"/>
              </a:rPr>
              <a:t>▪  </a:t>
            </a:r>
            <a:r>
              <a:rPr sz="1000" b="1">
                <a:solidFill>
                  <a:srgbClr val="142C52"/>
                </a:solidFill>
                <a:latin typeface="Arial"/>
              </a:rPr>
              <a:t>Automation / labour productivity. </a:t>
            </a:r>
            <a:r>
              <a:rPr sz="1000">
                <a:solidFill>
                  <a:srgbClr val="404C61"/>
                </a:solidFill>
                <a:latin typeface="Arial"/>
              </a:rPr>
              <a:t>The Mainland gap is the opportunity. Zeagold commissioned NZ's first vision-graded automated line (2025); Aurora has not. Labour is 18-22% of variable cost across 110-130 staff / 2 sites. Sized: automation + scale-on-supplier-negotiation cost-out ~NZD 1.0-2.0m/yr EBITDA at maturity; capex ~NZD 3-6m; payback ~3-4 yrs (to validate).</a:t>
            </a:r>
          </a:p>
          <a:p>
            <a:pPr>
              <a:lnSpc>
                <a:spcPct val="102000"/>
              </a:lnSpc>
              <a:spcBef>
                <a:spcPts val="0"/>
              </a:spcBef>
              <a:spcAft>
                <a:spcPts val="350"/>
              </a:spcAft>
            </a:pPr>
            <a:r>
              <a:rPr sz="1000" b="1">
                <a:solidFill>
                  <a:srgbClr val="A88B68"/>
                </a:solidFill>
                <a:latin typeface="Arial"/>
              </a:rPr>
              <a:t>▪  </a:t>
            </a:r>
            <a:r>
              <a:rPr sz="1000" b="1">
                <a:solidFill>
                  <a:srgbClr val="142C52"/>
                </a:solidFill>
                <a:latin typeface="Arial"/>
              </a:rPr>
              <a:t>Procurement / vertical integration. </a:t>
            </a:r>
            <a:r>
              <a:rPr sz="1000">
                <a:solidFill>
                  <a:srgbClr val="404C61"/>
                </a:solidFill>
                <a:latin typeface="Arial"/>
              </a:rPr>
              <a:t>Feed is 55-65% of variable cost; Aurora has no captive mill. Options: co-op feed purchasing, forward contracts, partial integration at platform scale. Sized: feed-cost smoothing ~40-80 bps GM in shock quarters; full integration is a platform-level (not single-asset) play.</a:t>
            </a:r>
          </a:p>
          <a:p>
            <a:pPr>
              <a:lnSpc>
                <a:spcPct val="102000"/>
              </a:lnSpc>
              <a:spcBef>
                <a:spcPts val="0"/>
              </a:spcBef>
              <a:spcAft>
                <a:spcPts val="350"/>
              </a:spcAft>
            </a:pPr>
            <a:r>
              <a:rPr sz="1000" b="1">
                <a:solidFill>
                  <a:srgbClr val="A88B68"/>
                </a:solidFill>
                <a:latin typeface="Arial"/>
              </a:rPr>
              <a:t>▪  </a:t>
            </a:r>
            <a:r>
              <a:rPr sz="1000" b="1">
                <a:solidFill>
                  <a:srgbClr val="142C52"/>
                </a:solidFill>
                <a:latin typeface="Arial"/>
              </a:rPr>
              <a:t>Trade-spend discipline. </a:t>
            </a:r>
            <a:r>
              <a:rPr sz="1000">
                <a:solidFill>
                  <a:srgbClr val="404C61"/>
                </a:solidFill>
                <a:latin typeface="Arial"/>
              </a:rPr>
              <a:t>Branded trade-spend is 4-7% of retail revenue (slotting, end-caps, multi-buy rebates) - netted into gate but not always broken out. Scan data: commodity FR on promo 54-69% of weeks at 18-22% depth. Cutting promo frequency toward ~35-40% of weeks could capture 1-2pp price realisation without proportional volume loss (FR elasticity -1.34; validate). Sized: ~NZD 0.5-1.0m/yr.</a:t>
            </a:r>
          </a:p>
          <a:p>
            <a:pPr>
              <a:lnSpc>
                <a:spcPct val="102000"/>
              </a:lnSpc>
              <a:spcBef>
                <a:spcPts val="0"/>
              </a:spcBef>
              <a:spcAft>
                <a:spcPts val="350"/>
              </a:spcAft>
            </a:pPr>
            <a:r>
              <a:rPr sz="1000" b="1">
                <a:solidFill>
                  <a:srgbClr val="A88B68"/>
                </a:solidFill>
                <a:latin typeface="Arial"/>
              </a:rPr>
              <a:t>▪  </a:t>
            </a:r>
            <a:r>
              <a:rPr sz="1000" b="1">
                <a:solidFill>
                  <a:srgbClr val="142C52"/>
                </a:solidFill>
                <a:latin typeface="Arial"/>
              </a:rPr>
              <a:t>Working capital. </a:t>
            </a:r>
            <a:r>
              <a:rPr sz="1000">
                <a:solidFill>
                  <a:srgbClr val="404C61"/>
                </a:solidFill>
                <a:latin typeface="Arial"/>
              </a:rPr>
              <a:t>Retail terms 60-90 days (Foodstuffs 60, Woolworths NZ 60-90) vs feed suppliers at 30 days -&gt; ~30 days of retail revenue tied up (~NZD 5m at ~NZD 60m retail). DSO / DPO discipline is a modest one-time release.</a:t>
            </a:r>
          </a:p>
          <a:p>
            <a:pPr>
              <a:lnSpc>
                <a:spcPct val="102000"/>
              </a:lnSpc>
              <a:spcBef>
                <a:spcPts val="0"/>
              </a:spcBef>
              <a:spcAft>
                <a:spcPts val="350"/>
              </a:spcAft>
            </a:pPr>
            <a:r>
              <a:rPr sz="1000" b="1">
                <a:solidFill>
                  <a:srgbClr val="A88B68"/>
                </a:solidFill>
                <a:latin typeface="Arial"/>
              </a:rPr>
              <a:t>▪  </a:t>
            </a:r>
            <a:r>
              <a:rPr sz="1000" b="1">
                <a:solidFill>
                  <a:srgbClr val="142C52"/>
                </a:solidFill>
                <a:latin typeface="Arial"/>
              </a:rPr>
              <a:t>Manure offtake revenue offset (commonly missed). </a:t>
            </a:r>
            <a:r>
              <a:rPr sz="1000">
                <a:solidFill>
                  <a:srgbClr val="404C61"/>
                </a:solidFill>
                <a:latin typeface="Arial"/>
              </a:rPr>
              <a:t>Ravensdown / Ballance buy NZ layer-farm manure as a Class A organic input at NZD 15-25/t. Aurora's 610k flock implies ~18,000-22,000 t/yr and ~NZD 300-500k/yr revenue offset (Calder benchmark ~NZD 280k peak for a ~600k-bird op). Real, sized, and under-weighted in sell-side shell-egg framing.</a:t>
            </a:r>
          </a:p>
          <a:p>
            <a:pPr>
              <a:lnSpc>
                <a:spcPct val="102000"/>
              </a:lnSpc>
              <a:spcBef>
                <a:spcPts val="0"/>
              </a:spcBef>
              <a:spcAft>
                <a:spcPts val="350"/>
              </a:spcAft>
            </a:pPr>
            <a:r>
              <a:rPr sz="1000" b="1">
                <a:solidFill>
                  <a:srgbClr val="A88B68"/>
                </a:solidFill>
                <a:latin typeface="Arial"/>
              </a:rPr>
              <a:t>▪  </a:t>
            </a:r>
            <a:r>
              <a:rPr sz="1000" b="1">
                <a:solidFill>
                  <a:srgbClr val="142C52"/>
                </a:solidFill>
                <a:latin typeface="Arial"/>
              </a:rPr>
              <a:t>Spent-hen disposal - not a revenue lever. </a:t>
            </a:r>
            <a:r>
              <a:rPr sz="1000">
                <a:solidFill>
                  <a:srgbClr val="404C61"/>
                </a:solidFill>
                <a:latin typeface="Arial"/>
              </a:rPr>
              <a:t>Closer to a cost than a revenue line (low-margin rendering / pet-food channel). A sell-side deck treating spent-hens as hidden value needs the offtake contract, not the research note.</a:t>
            </a:r>
          </a:p>
        </p:txBody>
      </p:sp>
      <p:sp>
        <p:nvSpPr>
          <p:cNvPr id="10" name="TextBox 9"/>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Calthorpe Parts 4 &amp; 7; Calder operator; RetailIQ NZ scan Q1 2026; Halberd analytical standards 4.2 &amp; 8.</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BY-PRODUCT &amp; OPTIONALITY</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Alternative-use optionality: open question, not an opportunity</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21</a:t>
            </a:r>
          </a:p>
        </p:txBody>
      </p:sp>
      <p:sp>
        <p:nvSpPr>
          <p:cNvPr id="9" name="Rectangle 8"/>
          <p:cNvSpPr/>
          <p:nvPr/>
        </p:nvSpPr>
        <p:spPr>
          <a:xfrm>
            <a:off x="502920" y="1298448"/>
            <a:ext cx="5532120" cy="1828800"/>
          </a:xfrm>
          <a:prstGeom prst="rect">
            <a:avLst/>
          </a:prstGeom>
          <a:solidFill>
            <a:srgbClr val="F6F7FA"/>
          </a:solidFill>
          <a:ln w="15240">
            <a:solidFill>
              <a:srgbClr val="B07A4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371600"/>
            <a:ext cx="530352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950" b="1" i="0">
                <a:solidFill>
                  <a:srgbClr val="B07A4E"/>
                </a:solidFill>
                <a:latin typeface="Arial"/>
              </a:rPr>
              <a:t>SELL-SIDE FRAMING (Tasman Mercantile, 28 May 2026)</a:t>
            </a:r>
          </a:p>
        </p:txBody>
      </p:sp>
      <p:sp>
        <p:nvSpPr>
          <p:cNvPr id="11" name="TextBox 10"/>
          <p:cNvSpPr txBox="1"/>
          <p:nvPr/>
        </p:nvSpPr>
        <p:spPr>
          <a:xfrm>
            <a:off x="640080" y="1664208"/>
            <a:ext cx="5303520" cy="1417320"/>
          </a:xfrm>
          <a:prstGeom prst="rect">
            <a:avLst/>
          </a:prstGeom>
          <a:noFill/>
        </p:spPr>
        <p:txBody>
          <a:bodyPr wrap="square" lIns="36576" rIns="36576">
            <a:spAutoFit/>
          </a:bodyPr>
          <a:lstStyle/>
          <a:p>
            <a:pPr>
              <a:lnSpc>
                <a:spcPct val="102000"/>
              </a:lnSpc>
              <a:spcBef>
                <a:spcPts val="0"/>
              </a:spcBef>
              <a:spcAft>
                <a:spcPts val="300"/>
              </a:spcAft>
            </a:pPr>
            <a:r>
              <a:rPr sz="980" b="1">
                <a:solidFill>
                  <a:srgbClr val="B07A4E"/>
                </a:solidFill>
                <a:latin typeface="Arial"/>
              </a:rPr>
              <a:t>▪  </a:t>
            </a:r>
            <a:r>
              <a:rPr sz="980">
                <a:solidFill>
                  <a:srgbClr val="404C61"/>
                </a:solidFill>
                <a:latin typeface="Arial"/>
              </a:rPr>
              <a:t>Both Aurora sites carry “meaningful alternative-use optionality beyond the egg business” (Canterbury examined for data-centre and utility-scale solar; Waikato for adjacent agri conversion).</a:t>
            </a:r>
          </a:p>
          <a:p>
            <a:pPr>
              <a:lnSpc>
                <a:spcPct val="102000"/>
              </a:lnSpc>
              <a:spcBef>
                <a:spcPts val="0"/>
              </a:spcBef>
              <a:spcAft>
                <a:spcPts val="300"/>
              </a:spcAft>
            </a:pPr>
            <a:r>
              <a:rPr sz="980" b="1">
                <a:solidFill>
                  <a:srgbClr val="B07A4E"/>
                </a:solidFill>
                <a:latin typeface="Arial"/>
              </a:rPr>
              <a:t>▪  </a:t>
            </a:r>
            <a:r>
              <a:rPr sz="980">
                <a:solidFill>
                  <a:srgbClr val="404C61"/>
                </a:solidFill>
                <a:latin typeface="Arial"/>
              </a:rPr>
              <a:t>Framed as “a non-trivial underpin on headline transaction value irrespective of the shell-egg outlook”.</a:t>
            </a:r>
          </a:p>
        </p:txBody>
      </p:sp>
      <p:sp>
        <p:nvSpPr>
          <p:cNvPr id="12" name="Rectangle 11"/>
          <p:cNvSpPr/>
          <p:nvPr/>
        </p:nvSpPr>
        <p:spPr>
          <a:xfrm>
            <a:off x="6355080" y="1298448"/>
            <a:ext cx="5349240" cy="1828800"/>
          </a:xfrm>
          <a:prstGeom prst="rect">
            <a:avLst/>
          </a:prstGeom>
          <a:solidFill>
            <a:srgbClr val="FFFFFF"/>
          </a:solidFill>
          <a:ln w="15240">
            <a:solidFill>
              <a:srgbClr val="88AAA9"/>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92240" y="1371600"/>
            <a:ext cx="5120640"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950" b="1" i="0">
                <a:solidFill>
                  <a:srgbClr val="88AAA9"/>
                </a:solidFill>
                <a:latin typeface="Arial"/>
              </a:rPr>
              <a:t>INDEPENDENT READ (Calthorpe Part 8 + Calder)</a:t>
            </a:r>
          </a:p>
        </p:txBody>
      </p:sp>
      <p:sp>
        <p:nvSpPr>
          <p:cNvPr id="14" name="TextBox 13"/>
          <p:cNvSpPr txBox="1"/>
          <p:nvPr/>
        </p:nvSpPr>
        <p:spPr>
          <a:xfrm>
            <a:off x="6492240" y="1664208"/>
            <a:ext cx="5120640" cy="1417320"/>
          </a:xfrm>
          <a:prstGeom prst="rect">
            <a:avLst/>
          </a:prstGeom>
          <a:noFill/>
        </p:spPr>
        <p:txBody>
          <a:bodyPr wrap="square" lIns="36576" rIns="36576">
            <a:spAutoFit/>
          </a:bodyPr>
          <a:lstStyle/>
          <a:p>
            <a:pPr>
              <a:lnSpc>
                <a:spcPct val="102000"/>
              </a:lnSpc>
              <a:spcBef>
                <a:spcPts val="0"/>
              </a:spcBef>
              <a:spcAft>
                <a:spcPts val="300"/>
              </a:spcAft>
            </a:pPr>
            <a:r>
              <a:rPr sz="980" b="1">
                <a:solidFill>
                  <a:srgbClr val="88AAA9"/>
                </a:solidFill>
                <a:latin typeface="Arial"/>
              </a:rPr>
              <a:t>▪  </a:t>
            </a:r>
            <a:r>
              <a:rPr sz="980">
                <a:solidFill>
                  <a:srgbClr val="404C61"/>
                </a:solidFill>
                <a:latin typeface="Arial"/>
              </a:rPr>
              <a:t>Directly contradicts realizability. Both sites sit on rural-production-zoned land on HPL-overlay soils (NPS Highly Productive Land, Oct 2022).</a:t>
            </a:r>
          </a:p>
          <a:p>
            <a:pPr>
              <a:lnSpc>
                <a:spcPct val="102000"/>
              </a:lnSpc>
              <a:spcBef>
                <a:spcPts val="0"/>
              </a:spcBef>
              <a:spcAft>
                <a:spcPts val="300"/>
              </a:spcAft>
            </a:pPr>
            <a:r>
              <a:rPr sz="980" b="1">
                <a:solidFill>
                  <a:srgbClr val="88AAA9"/>
                </a:solidFill>
                <a:latin typeface="Arial"/>
              </a:rPr>
              <a:t>▪  </a:t>
            </a:r>
            <a:r>
              <a:rPr sz="980">
                <a:solidFill>
                  <a:srgbClr val="404C61"/>
                </a:solidFill>
                <a:latin typeface="Arial"/>
              </a:rPr>
              <a:t>Neither site is in the north-west Auckland data-centre cluster. Consenting for any non-rural use: 24-36 months scoping-to-determination, plus submitter and Environment Court appeal rights.</a:t>
            </a:r>
          </a:p>
        </p:txBody>
      </p:sp>
      <p:sp>
        <p:nvSpPr>
          <p:cNvPr id="15" name="TextBox 14"/>
          <p:cNvSpPr txBox="1"/>
          <p:nvPr/>
        </p:nvSpPr>
        <p:spPr>
          <a:xfrm>
            <a:off x="502920" y="3337560"/>
            <a:ext cx="11185855" cy="2743200"/>
          </a:xfrm>
          <a:prstGeom prst="rect">
            <a:avLst/>
          </a:prstGeom>
          <a:noFill/>
        </p:spPr>
        <p:txBody>
          <a:bodyPr wrap="square" lIns="36576" rIns="36576">
            <a:spAutoFit/>
          </a:bodyPr>
          <a:lstStyle/>
          <a:p>
            <a:pPr>
              <a:lnSpc>
                <a:spcPct val="102000"/>
              </a:lnSpc>
              <a:spcBef>
                <a:spcPts val="0"/>
              </a:spcBef>
              <a:spcAft>
                <a:spcPts val="400"/>
              </a:spcAft>
            </a:pPr>
            <a:r>
              <a:rPr sz="1040" b="1">
                <a:solidFill>
                  <a:srgbClr val="A88B68"/>
                </a:solidFill>
                <a:latin typeface="Arial"/>
              </a:rPr>
              <a:t>▪  </a:t>
            </a:r>
            <a:r>
              <a:rPr sz="1040" b="1">
                <a:solidFill>
                  <a:srgbClr val="142C52"/>
                </a:solidFill>
                <a:latin typeface="Arial"/>
              </a:rPr>
              <a:t>Realistic optionality. </a:t>
            </a:r>
            <a:r>
              <a:rPr sz="1040">
                <a:solidFill>
                  <a:srgbClr val="404C61"/>
                </a:solidFill>
                <a:latin typeface="Arial"/>
              </a:rPr>
              <a:t>Neighbour amalgamation at rural-production going-concern - “that's the floor and that's roughly the ceiling.” A buyer absorbing the consenting pathway pays for option value, not realised value; expected value is negative once consenting cost and time are factored in.</a:t>
            </a:r>
          </a:p>
          <a:p>
            <a:pPr>
              <a:lnSpc>
                <a:spcPct val="102000"/>
              </a:lnSpc>
              <a:spcBef>
                <a:spcPts val="0"/>
              </a:spcBef>
              <a:spcAft>
                <a:spcPts val="400"/>
              </a:spcAft>
            </a:pPr>
            <a:r>
              <a:rPr sz="1040" b="1">
                <a:solidFill>
                  <a:srgbClr val="A88B68"/>
                </a:solidFill>
                <a:latin typeface="Arial"/>
              </a:rPr>
              <a:t>▪  </a:t>
            </a:r>
            <a:r>
              <a:rPr sz="1040" b="1">
                <a:solidFill>
                  <a:srgbClr val="142C52"/>
                </a:solidFill>
                <a:latin typeface="Arial"/>
              </a:rPr>
              <a:t>Treatment in this assessment. </a:t>
            </a:r>
            <a:r>
              <a:rPr sz="1040">
                <a:solidFill>
                  <a:srgbClr val="404C61"/>
                </a:solidFill>
                <a:latin typeface="Arial"/>
              </a:rPr>
              <a:t>Alternative-use optionality is carried as an open question for confirmatory diligence - is there a specific named non-egg buyer prepared to bid on either site at a premium to rural-production going-concern, and at what consenting risk? - not as a bottom-line opportunity and not as a headline-valuation underpin.</a:t>
            </a:r>
          </a:p>
          <a:p>
            <a:pPr>
              <a:lnSpc>
                <a:spcPct val="102000"/>
              </a:lnSpc>
              <a:spcBef>
                <a:spcPts val="0"/>
              </a:spcBef>
              <a:spcAft>
                <a:spcPts val="400"/>
              </a:spcAft>
            </a:pPr>
            <a:r>
              <a:rPr sz="1040" b="1">
                <a:solidFill>
                  <a:srgbClr val="A88B68"/>
                </a:solidFill>
                <a:latin typeface="Arial"/>
              </a:rPr>
              <a:t>▪  </a:t>
            </a:r>
            <a:r>
              <a:rPr sz="1040" b="1">
                <a:solidFill>
                  <a:srgbClr val="142C52"/>
                </a:solidFill>
                <a:latin typeface="Arial"/>
              </a:rPr>
              <a:t>Until a buyer is named. </a:t>
            </a:r>
            <a:r>
              <a:rPr sz="1040">
                <a:solidFill>
                  <a:srgbClr val="404C61"/>
                </a:solidFill>
                <a:latin typeface="Arial"/>
              </a:rPr>
              <a:t>It is a sell-side talking point. The deck does not carry an alternative-use optionality premium on Aurora's headline valuation.</a:t>
            </a:r>
          </a:p>
        </p:txBody>
      </p:sp>
      <p:sp>
        <p:nvSpPr>
          <p:cNvPr id="16" name="TextBox 15"/>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Sources: Tasman Mercantile follow-up email (N. Chen to V. Holst, 28 May 2026); Calthorpe Part 8; Calder operator; NPS Highly Productive Land 2022.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RISKS</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Prioritised risk register - top five</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22</a:t>
            </a:r>
          </a:p>
        </p:txBody>
      </p:sp>
      <p:graphicFrame>
        <p:nvGraphicFramePr>
          <p:cNvPr id="9" name="Table 8"/>
          <p:cNvGraphicFramePr>
            <a:graphicFrameLocks noGrp="1"/>
          </p:cNvGraphicFramePr>
          <p:nvPr/>
        </p:nvGraphicFramePr>
        <p:xfrm>
          <a:off x="502920" y="1280160"/>
          <a:ext cx="10744199" cy="4315968"/>
        </p:xfrm>
        <a:graphic>
          <a:graphicData uri="http://schemas.openxmlformats.org/drawingml/2006/table">
            <a:tbl>
              <a:tblPr>
                <a:tableStyleId>{5C22544A-7EE6-4342-B048-85BDC9FD1C3A}</a:tableStyleId>
              </a:tblPr>
              <a:tblGrid>
                <a:gridCol w="2286000"/>
                <a:gridCol w="1874519"/>
                <a:gridCol w="2788920"/>
                <a:gridCol w="3794760"/>
              </a:tblGrid>
              <a:tr h="384048">
                <a:tc>
                  <a:txBody>
                    <a:bodyPr wrap="square"/>
                    <a:lstStyle/>
                    <a:p>
                      <a:pPr algn="l">
                        <a:lnSpc>
                          <a:spcPct val="100000"/>
                        </a:lnSpc>
                        <a:spcBef>
                          <a:spcPts val="0"/>
                        </a:spcBef>
                        <a:spcAft>
                          <a:spcPts val="0"/>
                        </a:spcAft>
                      </a:pPr>
                      <a:r>
                        <a:rPr sz="930" b="1" i="0">
                          <a:solidFill>
                            <a:srgbClr val="FFFFFF"/>
                          </a:solidFill>
                          <a:latin typeface="Arial"/>
                        </a:rPr>
                        <a:t>Risk</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Probability (rationale)</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NZD EBITDA at risk (sourced)</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Mitigant</a:t>
                      </a:r>
                    </a:p>
                  </a:txBody>
                  <a:tcPr anchor="ctr" marL="54864" marR="54864" marT="18288" marB="18288">
                    <a:solidFill>
                      <a:srgbClr val="142C52"/>
                    </a:solidFill>
                  </a:tcPr>
                </a:tc>
              </a:tr>
              <a:tr h="786384">
                <a:tc>
                  <a:txBody>
                    <a:bodyPr wrap="square"/>
                    <a:lstStyle/>
                    <a:p>
                      <a:pPr algn="l">
                        <a:lnSpc>
                          <a:spcPct val="97000"/>
                        </a:lnSpc>
                        <a:spcBef>
                          <a:spcPts val="0"/>
                        </a:spcBef>
                        <a:spcAft>
                          <a:spcPts val="0"/>
                        </a:spcAft>
                      </a:pPr>
                      <a:r>
                        <a:rPr sz="840" b="1" i="0">
                          <a:solidFill>
                            <a:srgbClr val="142C52"/>
                          </a:solidFill>
                          <a:latin typeface="Arial"/>
                        </a:rPr>
                        <a:t>1  Colony-to-barn conversion &amp; end-2027 timeline</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Medium-High</a:t>
                      </a:r>
                    </a:p>
                    <a:p>
                      <a:pPr algn="l">
                        <a:lnSpc>
                          <a:spcPct val="97000"/>
                        </a:lnSpc>
                        <a:spcBef>
                          <a:spcPts val="0"/>
                        </a:spcBef>
                        <a:spcAft>
                          <a:spcPts val="0"/>
                        </a:spcAft>
                      </a:pPr>
                      <a:r>
                        <a:rPr sz="840" b="0" i="0">
                          <a:solidFill>
                            <a:srgbClr val="404C61"/>
                          </a:solidFill>
                          <a:latin typeface="Arial"/>
                        </a:rPr>
                        <a:t>(IM “clear path”; expert 24-30 mo end-to-end, 12-18 mo build, DOC 2-qtr delay risk, equipment 9-14 mo; “no slack”)</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Colony ~40% of flock (~240k birds). Retailer delisting of unconverted colony by end-2027 = up to ~NZD 30-34m revenue, ~NZD 2-4m/yr EBITDA at risk. Capex shortfall IM NZD 8-10m vs expert NZD 11-16m = NZD 3-6m to fund.</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Confirm consent lodgement dates; secure DOC supply (Northern Hylines) w/ lead-time penalties; phase equipment tranches; negotiate retailer shelf-bridge waivers; stage capex &amp; funding</a:t>
                      </a:r>
                    </a:p>
                  </a:txBody>
                  <a:tcPr anchor="ctr" marL="54864" marR="54864" marT="18288" marB="18288">
                    <a:solidFill>
                      <a:srgbClr val="FFFFFF"/>
                    </a:solidFill>
                  </a:tcPr>
                </a:tc>
              </a:tr>
              <a:tr h="786384">
                <a:tc>
                  <a:txBody>
                    <a:bodyPr wrap="square"/>
                    <a:lstStyle/>
                    <a:p>
                      <a:pPr algn="l">
                        <a:lnSpc>
                          <a:spcPct val="97000"/>
                        </a:lnSpc>
                        <a:spcBef>
                          <a:spcPts val="0"/>
                        </a:spcBef>
                        <a:spcAft>
                          <a:spcPts val="0"/>
                        </a:spcAft>
                      </a:pPr>
                      <a:r>
                        <a:rPr sz="840" b="1" i="0">
                          <a:solidFill>
                            <a:srgbClr val="142C52"/>
                          </a:solidFill>
                          <a:latin typeface="Arial"/>
                        </a:rPr>
                        <a:t>2  Customer concentration (top-3 retailers ~70% of revenue)</a:t>
                      </a:r>
                    </a:p>
                  </a:txBody>
                  <a:tcPr anchor="ctr" marL="54864" marR="54864" marT="18288" marB="18288">
                    <a:solidFill>
                      <a:srgbClr val="EAEEF5"/>
                    </a:solidFill>
                  </a:tcPr>
                </a:tc>
                <a:tc>
                  <a:txBody>
                    <a:bodyPr wrap="square"/>
                    <a:lstStyle/>
                    <a:p>
                      <a:pPr algn="l">
                        <a:lnSpc>
                          <a:spcPct val="97000"/>
                        </a:lnSpc>
                        <a:spcBef>
                          <a:spcPts val="0"/>
                        </a:spcBef>
                        <a:spcAft>
                          <a:spcPts val="0"/>
                        </a:spcAft>
                      </a:pPr>
                      <a:r>
                        <a:rPr sz="840" b="0" i="0">
                          <a:solidFill>
                            <a:srgbClr val="404C61"/>
                          </a:solidFill>
                          <a:latin typeface="Arial"/>
                        </a:rPr>
                        <a:t>High</a:t>
                      </a:r>
                    </a:p>
                    <a:p>
                      <a:pPr algn="l">
                        <a:lnSpc>
                          <a:spcPct val="97000"/>
                        </a:lnSpc>
                        <a:spcBef>
                          <a:spcPts val="0"/>
                        </a:spcBef>
                        <a:spcAft>
                          <a:spcPts val="0"/>
                        </a:spcAft>
                      </a:pPr>
                      <a:r>
                        <a:rPr sz="840" b="0" i="0">
                          <a:solidFill>
                            <a:srgbClr val="404C61"/>
                          </a:solidFill>
                          <a:latin typeface="Arial"/>
                        </a:rPr>
                        <a:t>(structural NZ grocery duopoly; insider read top-3 ~70%; Woolworths single-counterparty delists nationally on one decision)</a:t>
                      </a:r>
                    </a:p>
                  </a:txBody>
                  <a:tcPr anchor="ctr" marL="54864" marR="54864" marT="18288" marB="18288">
                    <a:solidFill>
                      <a:srgbClr val="EAEEF5"/>
                    </a:solidFill>
                  </a:tcPr>
                </a:tc>
                <a:tc>
                  <a:txBody>
                    <a:bodyPr wrap="square"/>
                    <a:lstStyle/>
                    <a:p>
                      <a:pPr algn="l">
                        <a:lnSpc>
                          <a:spcPct val="97000"/>
                        </a:lnSpc>
                        <a:spcBef>
                          <a:spcPts val="0"/>
                        </a:spcBef>
                        <a:spcAft>
                          <a:spcPts val="0"/>
                        </a:spcAft>
                      </a:pPr>
                      <a:r>
                        <a:rPr sz="840" b="0" i="0">
                          <a:solidFill>
                            <a:srgbClr val="404C61"/>
                          </a:solidFill>
                          <a:latin typeface="Arial"/>
                        </a:rPr>
                        <a:t>Loss of one Pams FR PL tender = NZD 8-12m revenue cliff; two PL lines re-tender inside 24 months; full Woolworths loss (35-40% of retail) existential.</a:t>
                      </a:r>
                    </a:p>
                  </a:txBody>
                  <a:tcPr anchor="ctr" marL="54864" marR="54864" marT="18288" marB="18288">
                    <a:solidFill>
                      <a:srgbClr val="EAEEF5"/>
                    </a:solidFill>
                  </a:tcPr>
                </a:tc>
                <a:tc>
                  <a:txBody>
                    <a:bodyPr wrap="square"/>
                    <a:lstStyle/>
                    <a:p>
                      <a:pPr algn="l">
                        <a:lnSpc>
                          <a:spcPct val="97000"/>
                        </a:lnSpc>
                        <a:spcBef>
                          <a:spcPts val="0"/>
                        </a:spcBef>
                        <a:spcAft>
                          <a:spcPts val="0"/>
                        </a:spcAft>
                      </a:pPr>
                      <a:r>
                        <a:rPr sz="840" b="0" i="0">
                          <a:solidFill>
                            <a:srgbClr val="404C61"/>
                          </a:solidFill>
                          <a:latin typeface="Arial"/>
                        </a:rPr>
                        <a:t>Audited top-10 in confirmatory (Sector Partner #1 priority); multi-year supply agreements (Foodstuffs to 2030); diversify into foodservice/industrial; protect PL tenders</a:t>
                      </a:r>
                    </a:p>
                  </a:txBody>
                  <a:tcPr anchor="ctr" marL="54864" marR="54864" marT="18288" marB="18288">
                    <a:solidFill>
                      <a:srgbClr val="EAEEF5"/>
                    </a:solidFill>
                  </a:tcPr>
                </a:tc>
              </a:tr>
              <a:tr h="786384">
                <a:tc>
                  <a:txBody>
                    <a:bodyPr wrap="square"/>
                    <a:lstStyle/>
                    <a:p>
                      <a:pPr algn="l">
                        <a:lnSpc>
                          <a:spcPct val="97000"/>
                        </a:lnSpc>
                        <a:spcBef>
                          <a:spcPts val="0"/>
                        </a:spcBef>
                        <a:spcAft>
                          <a:spcPts val="0"/>
                        </a:spcAft>
                      </a:pPr>
                      <a:r>
                        <a:rPr sz="840" b="1" i="0">
                          <a:solidFill>
                            <a:srgbClr val="142C52"/>
                          </a:solidFill>
                          <a:latin typeface="Arial"/>
                        </a:rPr>
                        <a:t>3  Free-range premium compression</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High</a:t>
                      </a:r>
                    </a:p>
                    <a:p>
                      <a:pPr algn="l">
                        <a:lnSpc>
                          <a:spcPct val="97000"/>
                        </a:lnSpc>
                        <a:spcBef>
                          <a:spcPts val="0"/>
                        </a:spcBef>
                        <a:spcAft>
                          <a:spcPts val="0"/>
                        </a:spcAft>
                      </a:pPr>
                      <a:r>
                        <a:rPr sz="840" b="0" i="0">
                          <a:solidFill>
                            <a:srgbClr val="404C61"/>
                          </a:solidFill>
                          <a:latin typeface="Arial"/>
                        </a:rPr>
                        <a:t>(trade association + expert + scan-data all below 30% historical; supply-side barn scaling into the colony-exit gap)</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~30% FR mix, ~50%+ commodity (elastic) FR; trajectory 18-&gt;12 = ~6pp; ~NZD 1.5-2m/yr EBITDA headwind on the FR book by FY28.</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Shift mix to durable specialty premium (pasture-raised/omega-3, currently absent); lean on barn (lower capex, satisfies pledge); promo discipline on commodity FR</a:t>
                      </a:r>
                    </a:p>
                  </a:txBody>
                  <a:tcPr anchor="ctr" marL="54864" marR="54864" marT="18288" marB="18288">
                    <a:solidFill>
                      <a:srgbClr val="FFFFFF"/>
                    </a:solidFill>
                  </a:tcPr>
                </a:tc>
              </a:tr>
              <a:tr h="786384">
                <a:tc>
                  <a:txBody>
                    <a:bodyPr wrap="square"/>
                    <a:lstStyle/>
                    <a:p>
                      <a:pPr algn="l">
                        <a:lnSpc>
                          <a:spcPct val="97000"/>
                        </a:lnSpc>
                        <a:spcBef>
                          <a:spcPts val="0"/>
                        </a:spcBef>
                        <a:spcAft>
                          <a:spcPts val="0"/>
                        </a:spcAft>
                      </a:pPr>
                      <a:r>
                        <a:rPr sz="840" b="1" i="0">
                          <a:solidFill>
                            <a:srgbClr val="142C52"/>
                          </a:solidFill>
                          <a:latin typeface="Arial"/>
                        </a:rPr>
                        <a:t>4  Input-cost step-up &amp; pass-through lag (feed, electricity, DOC, packaging, ETS)</a:t>
                      </a:r>
                    </a:p>
                  </a:txBody>
                  <a:tcPr anchor="ctr" marL="54864" marR="54864" marT="18288" marB="18288">
                    <a:solidFill>
                      <a:srgbClr val="EAEEF5"/>
                    </a:solidFill>
                  </a:tcPr>
                </a:tc>
                <a:tc>
                  <a:txBody>
                    <a:bodyPr wrap="square"/>
                    <a:lstStyle/>
                    <a:p>
                      <a:pPr algn="l">
                        <a:lnSpc>
                          <a:spcPct val="97000"/>
                        </a:lnSpc>
                        <a:spcBef>
                          <a:spcPts val="0"/>
                        </a:spcBef>
                        <a:spcAft>
                          <a:spcPts val="0"/>
                        </a:spcAft>
                      </a:pPr>
                      <a:r>
                        <a:rPr sz="840" b="0" i="0">
                          <a:solidFill>
                            <a:srgbClr val="404C61"/>
                          </a:solidFill>
                          <a:latin typeface="Arial"/>
                        </a:rPr>
                        <a:t>Medium-High</a:t>
                      </a:r>
                    </a:p>
                    <a:p>
                      <a:pPr algn="l">
                        <a:lnSpc>
                          <a:spcPct val="97000"/>
                        </a:lnSpc>
                        <a:spcBef>
                          <a:spcPts val="0"/>
                        </a:spcBef>
                        <a:spcAft>
                          <a:spcPts val="0"/>
                        </a:spcAft>
                      </a:pPr>
                      <a:r>
                        <a:rPr sz="840" b="0" i="0">
                          <a:solidFill>
                            <a:srgbClr val="404C61"/>
                          </a:solidFill>
                          <a:latin typeface="Arial"/>
                        </a:rPr>
                        <a:t>(Aurora one tier down vs Mainland on 5/8; electricity tariff expires late 2027 as barn load ramps; ETS reversibility via 2026 election)</a:t>
                      </a:r>
                    </a:p>
                  </a:txBody>
                  <a:tcPr anchor="ctr" marL="54864" marR="54864" marT="18288" marB="18288">
                    <a:solidFill>
                      <a:srgbClr val="EAEEF5"/>
                    </a:solidFill>
                  </a:tcPr>
                </a:tc>
                <a:tc>
                  <a:txBody>
                    <a:bodyPr wrap="square"/>
                    <a:lstStyle/>
                    <a:p>
                      <a:pPr algn="l">
                        <a:lnSpc>
                          <a:spcPct val="97000"/>
                        </a:lnSpc>
                        <a:spcBef>
                          <a:spcPts val="0"/>
                        </a:spcBef>
                        <a:spcAft>
                          <a:spcPts val="0"/>
                        </a:spcAft>
                      </a:pPr>
                      <a:r>
                        <a:rPr sz="840" b="0" i="0">
                          <a:solidFill>
                            <a:srgbClr val="404C61"/>
                          </a:solidFill>
                          <a:latin typeface="Arial"/>
                        </a:rPr>
                        <a:t>10% grain spike = 80-110 bps GM for 1-2 qtrs; electricity +18-22% from FY28 = 150-220 bps; ETS re-inclusion NZD 0.5-1.5m/yr (5-15% of FY24 EBITDA); combined ~NZD 1.5-3m/yr by FY28-29 if pass-through lags.</a:t>
                      </a:r>
                    </a:p>
                  </a:txBody>
                  <a:tcPr anchor="ctr" marL="54864" marR="54864" marT="18288" marB="18288">
                    <a:solidFill>
                      <a:srgbClr val="EAEEF5"/>
                    </a:solidFill>
                  </a:tcPr>
                </a:tc>
                <a:tc>
                  <a:txBody>
                    <a:bodyPr wrap="square"/>
                    <a:lstStyle/>
                    <a:p>
                      <a:pPr algn="l">
                        <a:lnSpc>
                          <a:spcPct val="97000"/>
                        </a:lnSpc>
                        <a:spcBef>
                          <a:spcPts val="0"/>
                        </a:spcBef>
                        <a:spcAft>
                          <a:spcPts val="0"/>
                        </a:spcAft>
                      </a:pPr>
                      <a:r>
                        <a:rPr sz="840" b="0" i="0">
                          <a:solidFill>
                            <a:srgbClr val="404C61"/>
                          </a:solidFill>
                          <a:latin typeface="Arial"/>
                        </a:rPr>
                        <a:t>Forward feed procurement / co-op purchasing; lock electricity post-renewal; DOC supply security; secondary packaging sourcing; carry ETS reversibility scenario</a:t>
                      </a:r>
                    </a:p>
                  </a:txBody>
                  <a:tcPr anchor="ctr" marL="54864" marR="54864" marT="18288" marB="18288">
                    <a:solidFill>
                      <a:srgbClr val="EAEEF5"/>
                    </a:solidFill>
                  </a:tcPr>
                </a:tc>
              </a:tr>
              <a:tr h="786384">
                <a:tc>
                  <a:txBody>
                    <a:bodyPr wrap="square"/>
                    <a:lstStyle/>
                    <a:p>
                      <a:pPr algn="l">
                        <a:lnSpc>
                          <a:spcPct val="97000"/>
                        </a:lnSpc>
                        <a:spcBef>
                          <a:spcPts val="0"/>
                        </a:spcBef>
                        <a:spcAft>
                          <a:spcPts val="0"/>
                        </a:spcAft>
                      </a:pPr>
                      <a:r>
                        <a:rPr sz="840" b="1" i="0">
                          <a:solidFill>
                            <a:srgbClr val="142C52"/>
                          </a:solidFill>
                          <a:latin typeface="Arial"/>
                        </a:rPr>
                        <a:t>5  Governance / chair-succession overhang</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Medium</a:t>
                      </a:r>
                    </a:p>
                    <a:p>
                      <a:pPr algn="l">
                        <a:lnSpc>
                          <a:spcPct val="97000"/>
                        </a:lnSpc>
                        <a:spcBef>
                          <a:spcPts val="0"/>
                        </a:spcBef>
                        <a:spcAft>
                          <a:spcPts val="0"/>
                        </a:spcAft>
                      </a:pPr>
                      <a:r>
                        <a:rPr sz="840" b="0" i="0">
                          <a:solidFill>
                            <a:srgbClr val="404C61"/>
                          </a:solidFill>
                          <a:latin typeface="Arial"/>
                        </a:rPr>
                        <a:t>(broker “stable/unified”; expert contradicts on governance; chair veto on debt/capex/transactions; FY26 NED refresh + likely chair transition coincide)</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Indirect - deal-certainty &amp; decision-rights risk; a capex-pacing dispute could delay conversion (links to Risk 1); hard to $-size; flag as a structure / representation risk.</a:t>
                      </a:r>
                    </a:p>
                  </a:txBody>
                  <a:tcPr anchor="ctr" marL="54864" marR="54864" marT="18288" marB="18288">
                    <a:solidFill>
                      <a:srgbClr val="FFFFFF"/>
                    </a:solidFill>
                  </a:tcPr>
                </a:tc>
                <a:tc>
                  <a:txBody>
                    <a:bodyPr wrap="square"/>
                    <a:lstStyle/>
                    <a:p>
                      <a:pPr algn="l">
                        <a:lnSpc>
                          <a:spcPct val="97000"/>
                        </a:lnSpc>
                        <a:spcBef>
                          <a:spcPts val="0"/>
                        </a:spcBef>
                        <a:spcAft>
                          <a:spcPts val="0"/>
                        </a:spcAft>
                      </a:pPr>
                      <a:r>
                        <a:rPr sz="840" b="0" i="0">
                          <a:solidFill>
                            <a:srgbClr val="404C61"/>
                          </a:solidFill>
                          <a:latin typeface="Arial"/>
                        </a:rPr>
                        <a:t>Map board seats / veto rights / succession plan; secure Mark MD retention &amp; operating decision rights; align on capex pacing &amp; the South Island site pre-LOI; board representation for the new capital partner</a:t>
                      </a:r>
                    </a:p>
                  </a:txBody>
                  <a:tcPr anchor="ctr" marL="54864" marR="54864" marT="18288" marB="18288">
                    <a:solidFill>
                      <a:srgbClr val="FFFFFF"/>
                    </a:solidFill>
                  </a:tcPr>
                </a:tc>
              </a:tr>
            </a:tbl>
          </a:graphicData>
        </a:graphic>
      </p:graphicFrame>
      <p:sp>
        <p:nvSpPr>
          <p:cNvPr id="10" name="TextBox 9"/>
          <p:cNvSpPr txBox="1"/>
          <p:nvPr/>
        </p:nvSpPr>
        <p:spPr>
          <a:xfrm>
            <a:off x="502920" y="5650992"/>
            <a:ext cx="11185855" cy="36576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900" b="1" i="0">
                <a:solidFill>
                  <a:srgbClr val="5A6B82"/>
                </a:solidFill>
                <a:latin typeface="Arial"/>
              </a:rPr>
              <a:t>Note.  </a:t>
            </a:r>
            <a:r>
              <a:rPr sz="840" b="0">
                <a:solidFill>
                  <a:srgbClr val="5A6B82"/>
                </a:solidFill>
                <a:latin typeface="Arial"/>
              </a:rPr>
              <a:t>Biosecurity (H7N6 Otago 2024, stamped out; NZ HPAI-free mid-2025) and single-site / geographic concentration are secondary risks folded into the operational read and held out of the top five to avoid dilution (analytical standards 5).</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KEY FINDINGS SYNTHESIS</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Five findings - direction, what we believe, what we don't yet know</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23</a:t>
            </a:r>
          </a:p>
        </p:txBody>
      </p:sp>
      <p:graphicFrame>
        <p:nvGraphicFramePr>
          <p:cNvPr id="9" name="Table 8"/>
          <p:cNvGraphicFramePr>
            <a:graphicFrameLocks noGrp="1"/>
          </p:cNvGraphicFramePr>
          <p:nvPr/>
        </p:nvGraphicFramePr>
        <p:xfrm>
          <a:off x="502920" y="1298448"/>
          <a:ext cx="10744199" cy="4663440"/>
        </p:xfrm>
        <a:graphic>
          <a:graphicData uri="http://schemas.openxmlformats.org/drawingml/2006/table">
            <a:tbl>
              <a:tblPr>
                <a:tableStyleId>{5C22544A-7EE6-4342-B048-85BDC9FD1C3A}</a:tableStyleId>
              </a:tblPr>
              <a:tblGrid>
                <a:gridCol w="2148840"/>
                <a:gridCol w="4617720"/>
                <a:gridCol w="3977639"/>
              </a:tblGrid>
              <a:tr h="411480">
                <a:tc>
                  <a:txBody>
                    <a:bodyPr wrap="square"/>
                    <a:lstStyle/>
                    <a:p>
                      <a:pPr algn="l">
                        <a:lnSpc>
                          <a:spcPct val="100000"/>
                        </a:lnSpc>
                        <a:spcBef>
                          <a:spcPts val="0"/>
                        </a:spcBef>
                        <a:spcAft>
                          <a:spcPts val="0"/>
                        </a:spcAft>
                      </a:pPr>
                      <a:r>
                        <a:rPr sz="930" b="1" i="0">
                          <a:solidFill>
                            <a:srgbClr val="FFFFFF"/>
                          </a:solidFill>
                          <a:latin typeface="Arial"/>
                        </a:rPr>
                        <a:t># / Direction</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What we believe</a:t>
                      </a:r>
                    </a:p>
                  </a:txBody>
                  <a:tcPr anchor="ctr" marL="54864" marR="54864" marT="18288" marB="18288">
                    <a:solidFill>
                      <a:srgbClr val="142C52"/>
                    </a:solidFill>
                  </a:tcPr>
                </a:tc>
                <a:tc>
                  <a:txBody>
                    <a:bodyPr wrap="square"/>
                    <a:lstStyle/>
                    <a:p>
                      <a:pPr algn="l">
                        <a:lnSpc>
                          <a:spcPct val="100000"/>
                        </a:lnSpc>
                        <a:spcBef>
                          <a:spcPts val="0"/>
                        </a:spcBef>
                        <a:spcAft>
                          <a:spcPts val="0"/>
                        </a:spcAft>
                      </a:pPr>
                      <a:r>
                        <a:rPr sz="930" b="1" i="0">
                          <a:solidFill>
                            <a:srgbClr val="FFFFFF"/>
                          </a:solidFill>
                          <a:latin typeface="Arial"/>
                        </a:rPr>
                        <a:t>What we don't yet know</a:t>
                      </a:r>
                    </a:p>
                  </a:txBody>
                  <a:tcPr anchor="ctr" marL="54864" marR="54864" marT="18288" marB="18288">
                    <a:solidFill>
                      <a:srgbClr val="142C52"/>
                    </a:solidFill>
                  </a:tcPr>
                </a:tc>
              </a:tr>
              <a:tr h="850392">
                <a:tc>
                  <a:txBody>
                    <a:bodyPr wrap="square"/>
                    <a:lstStyle/>
                    <a:p>
                      <a:pPr algn="l">
                        <a:lnSpc>
                          <a:spcPct val="98000"/>
                        </a:lnSpc>
                        <a:spcBef>
                          <a:spcPts val="0"/>
                        </a:spcBef>
                        <a:spcAft>
                          <a:spcPts val="0"/>
                        </a:spcAft>
                      </a:pPr>
                      <a:r>
                        <a:rPr sz="850" b="1" i="0">
                          <a:solidFill>
                            <a:srgbClr val="FFFFFF"/>
                          </a:solidFill>
                          <a:latin typeface="Arial"/>
                        </a:rPr>
                        <a:t>1  Negative</a:t>
                      </a:r>
                    </a:p>
                    <a:p>
                      <a:pPr algn="l">
                        <a:lnSpc>
                          <a:spcPct val="98000"/>
                        </a:lnSpc>
                        <a:spcBef>
                          <a:spcPts val="0"/>
                        </a:spcBef>
                        <a:spcAft>
                          <a:spcPts val="0"/>
                        </a:spcAft>
                      </a:pPr>
                      <a:r>
                        <a:rPr sz="850" b="1" i="0">
                          <a:solidFill>
                            <a:srgbClr val="FFFFFF"/>
                          </a:solidFill>
                          <a:latin typeface="Arial"/>
                        </a:rPr>
                        <a:t>Competitive position trails the share rank</a:t>
                      </a:r>
                    </a:p>
                  </a:txBody>
                  <a:tcPr anchor="ctr" marL="54864" marR="54864" marT="18288" marB="18288">
                    <a:solidFill>
                      <a:srgbClr val="B07A4E"/>
                    </a:solidFill>
                  </a:tcPr>
                </a:tc>
                <a:tc>
                  <a:txBody>
                    <a:bodyPr wrap="square"/>
                    <a:lstStyle/>
                    <a:p>
                      <a:pPr algn="l">
                        <a:lnSpc>
                          <a:spcPct val="98000"/>
                        </a:lnSpc>
                        <a:spcBef>
                          <a:spcPts val="0"/>
                        </a:spcBef>
                        <a:spcAft>
                          <a:spcPts val="0"/>
                        </a:spcAft>
                      </a:pPr>
                      <a:r>
                        <a:rPr sz="850" b="0" i="0">
                          <a:solidFill>
                            <a:srgbClr val="404C61"/>
                          </a:solidFill>
                          <a:latin typeface="Arial"/>
                        </a:rPr>
                        <a:t>#2 by volume (~18%) but #4-5 by integration depth, most PL-exposed mix in the top-5 (ex-industrial), middle-of-pack margin (12.8%), no category captaincy - a price-taker. The broker “cleaner operator / pricing power” framing is a selective view of the volume-share dimension only.</a:t>
                      </a:r>
                    </a:p>
                  </a:txBody>
                  <a:tcPr anchor="ctr" marL="54864" marR="54864" marT="18288" marB="18288">
                    <a:solidFill>
                      <a:srgbClr val="FFFFFF"/>
                    </a:solidFill>
                  </a:tcPr>
                </a:tc>
                <a:tc>
                  <a:txBody>
                    <a:bodyPr wrap="square"/>
                    <a:lstStyle/>
                    <a:p>
                      <a:pPr algn="l">
                        <a:lnSpc>
                          <a:spcPct val="98000"/>
                        </a:lnSpc>
                        <a:spcBef>
                          <a:spcPts val="0"/>
                        </a:spcBef>
                        <a:spcAft>
                          <a:spcPts val="0"/>
                        </a:spcAft>
                      </a:pPr>
                      <a:r>
                        <a:rPr sz="850" b="0" i="0">
                          <a:solidFill>
                            <a:srgbClr val="404C61"/>
                          </a:solidFill>
                          <a:latin typeface="Arial"/>
                        </a:rPr>
                        <a:t>Audited margin bridge; current private-label tender pipeline.</a:t>
                      </a:r>
                    </a:p>
                  </a:txBody>
                  <a:tcPr anchor="ctr" marL="54864" marR="54864" marT="18288" marB="18288">
                    <a:solidFill>
                      <a:srgbClr val="FFFFFF"/>
                    </a:solidFill>
                  </a:tcPr>
                </a:tc>
              </a:tr>
              <a:tr h="850392">
                <a:tc>
                  <a:txBody>
                    <a:bodyPr wrap="square"/>
                    <a:lstStyle/>
                    <a:p>
                      <a:pPr algn="l">
                        <a:lnSpc>
                          <a:spcPct val="98000"/>
                        </a:lnSpc>
                        <a:spcBef>
                          <a:spcPts val="0"/>
                        </a:spcBef>
                        <a:spcAft>
                          <a:spcPts val="0"/>
                        </a:spcAft>
                      </a:pPr>
                      <a:r>
                        <a:rPr sz="850" b="1" i="0">
                          <a:solidFill>
                            <a:srgbClr val="FFFFFF"/>
                          </a:solidFill>
                          <a:latin typeface="Arial"/>
                        </a:rPr>
                        <a:t>2  Negative</a:t>
                      </a:r>
                    </a:p>
                    <a:p>
                      <a:pPr algn="l">
                        <a:lnSpc>
                          <a:spcPct val="98000"/>
                        </a:lnSpc>
                        <a:spcBef>
                          <a:spcPts val="0"/>
                        </a:spcBef>
                        <a:spcAft>
                          <a:spcPts val="0"/>
                        </a:spcAft>
                      </a:pPr>
                      <a:r>
                        <a:rPr sz="850" b="1" i="0">
                          <a:solidFill>
                            <a:srgbClr val="FFFFFF"/>
                          </a:solidFill>
                          <a:latin typeface="Arial"/>
                        </a:rPr>
                        <a:t>Free-range premium compressing</a:t>
                      </a:r>
                    </a:p>
                  </a:txBody>
                  <a:tcPr anchor="ctr" marL="54864" marR="54864" marT="18288" marB="18288">
                    <a:solidFill>
                      <a:srgbClr val="B07A4E"/>
                    </a:solidFill>
                  </a:tcPr>
                </a:tc>
                <a:tc>
                  <a:txBody>
                    <a:bodyPr wrap="square"/>
                    <a:lstStyle/>
                    <a:p>
                      <a:pPr algn="l">
                        <a:lnSpc>
                          <a:spcPct val="98000"/>
                        </a:lnSpc>
                        <a:spcBef>
                          <a:spcPts val="0"/>
                        </a:spcBef>
                        <a:spcAft>
                          <a:spcPts val="0"/>
                        </a:spcAft>
                      </a:pPr>
                      <a:r>
                        <a:rPr sz="850" b="0" i="0">
                          <a:solidFill>
                            <a:srgbClr val="404C61"/>
                          </a:solidFill>
                          <a:latin typeface="Arial"/>
                        </a:rPr>
                        <a:t>Scan Q1 2026 shelf ~17%; trade-association and expert put the gate premium below the 30% historical anchor, trajectory 18 -&gt; 14 -&gt; 12% FY26-28. Aurora is long the elastic commodity-FR end, short the durable specialty end. “30%+ continuing” is stale.</a:t>
                      </a:r>
                    </a:p>
                  </a:txBody>
                  <a:tcPr anchor="ctr" marL="54864" marR="54864" marT="18288" marB="18288">
                    <a:solidFill>
                      <a:srgbClr val="EAEEF5"/>
                    </a:solidFill>
                  </a:tcPr>
                </a:tc>
                <a:tc>
                  <a:txBody>
                    <a:bodyPr wrap="square"/>
                    <a:lstStyle/>
                    <a:p>
                      <a:pPr algn="l">
                        <a:lnSpc>
                          <a:spcPct val="98000"/>
                        </a:lnSpc>
                        <a:spcBef>
                          <a:spcPts val="0"/>
                        </a:spcBef>
                        <a:spcAft>
                          <a:spcPts val="0"/>
                        </a:spcAft>
                      </a:pPr>
                      <a:r>
                        <a:rPr sz="850" b="0" i="0">
                          <a:solidFill>
                            <a:srgbClr val="404C61"/>
                          </a:solidFill>
                          <a:latin typeface="Arial"/>
                        </a:rPr>
                        <a:t>Aurora's specific FR contract pricing vs shelf.</a:t>
                      </a:r>
                    </a:p>
                  </a:txBody>
                  <a:tcPr anchor="ctr" marL="54864" marR="54864" marT="18288" marB="18288">
                    <a:solidFill>
                      <a:srgbClr val="EAEEF5"/>
                    </a:solidFill>
                  </a:tcPr>
                </a:tc>
              </a:tr>
              <a:tr h="850392">
                <a:tc>
                  <a:txBody>
                    <a:bodyPr wrap="square"/>
                    <a:lstStyle/>
                    <a:p>
                      <a:pPr algn="l">
                        <a:lnSpc>
                          <a:spcPct val="98000"/>
                        </a:lnSpc>
                        <a:spcBef>
                          <a:spcPts val="0"/>
                        </a:spcBef>
                        <a:spcAft>
                          <a:spcPts val="0"/>
                        </a:spcAft>
                      </a:pPr>
                      <a:r>
                        <a:rPr sz="850" b="1" i="0">
                          <a:solidFill>
                            <a:srgbClr val="FFFFFF"/>
                          </a:solidFill>
                          <a:latin typeface="Arial"/>
                        </a:rPr>
                        <a:t>3  Negative / contested</a:t>
                      </a:r>
                    </a:p>
                    <a:p>
                      <a:pPr algn="l">
                        <a:lnSpc>
                          <a:spcPct val="98000"/>
                        </a:lnSpc>
                        <a:spcBef>
                          <a:spcPts val="0"/>
                        </a:spcBef>
                        <a:spcAft>
                          <a:spcPts val="0"/>
                        </a:spcAft>
                      </a:pPr>
                      <a:r>
                        <a:rPr sz="850" b="1" i="0">
                          <a:solidFill>
                            <a:srgbClr val="FFFFFF"/>
                          </a:solidFill>
                          <a:latin typeface="Arial"/>
                        </a:rPr>
                        <a:t>Colony-to-barn bridge is tight</a:t>
                      </a:r>
                    </a:p>
                  </a:txBody>
                  <a:tcPr anchor="ctr" marL="54864" marR="54864" marT="18288" marB="18288">
                    <a:solidFill>
                      <a:srgbClr val="A88B68"/>
                    </a:solidFill>
                  </a:tcPr>
                </a:tc>
                <a:tc>
                  <a:txBody>
                    <a:bodyPr wrap="square"/>
                    <a:lstStyle/>
                    <a:p>
                      <a:pPr algn="l">
                        <a:lnSpc>
                          <a:spcPct val="98000"/>
                        </a:lnSpc>
                        <a:spcBef>
                          <a:spcPts val="0"/>
                        </a:spcBef>
                        <a:spcAft>
                          <a:spcPts val="0"/>
                        </a:spcAft>
                      </a:pPr>
                      <a:r>
                        <a:rPr sz="850" b="0" i="0">
                          <a:solidFill>
                            <a:srgbClr val="404C61"/>
                          </a:solidFill>
                          <a:latin typeface="Arial"/>
                        </a:rPr>
                        <a:t>IM capex NZD 8-10m understates the NZD 11-16m expert sizing; build 12-18 mo once consents in hand; equipment 9-14 mo; DOC 2-qtr delay risk; consenting 24-36 mo end-to-end. “Clear path by 2027” is optimistic; “manageable but no slack.”</a:t>
                      </a:r>
                    </a:p>
                  </a:txBody>
                  <a:tcPr anchor="ctr" marL="54864" marR="54864" marT="18288" marB="18288">
                    <a:solidFill>
                      <a:srgbClr val="FFFFFF"/>
                    </a:solidFill>
                  </a:tcPr>
                </a:tc>
                <a:tc>
                  <a:txBody>
                    <a:bodyPr wrap="square"/>
                    <a:lstStyle/>
                    <a:p>
                      <a:pPr algn="l">
                        <a:lnSpc>
                          <a:spcPct val="98000"/>
                        </a:lnSpc>
                        <a:spcBef>
                          <a:spcPts val="0"/>
                        </a:spcBef>
                        <a:spcAft>
                          <a:spcPts val="0"/>
                        </a:spcAft>
                      </a:pPr>
                      <a:r>
                        <a:rPr sz="850" b="0" i="0">
                          <a:solidFill>
                            <a:srgbClr val="404C61"/>
                          </a:solidFill>
                          <a:latin typeface="Arial"/>
                        </a:rPr>
                        <a:t>Whether consents are lodged; DOC supply-contract status.</a:t>
                      </a:r>
                    </a:p>
                  </a:txBody>
                  <a:tcPr anchor="ctr" marL="54864" marR="54864" marT="18288" marB="18288">
                    <a:solidFill>
                      <a:srgbClr val="FFFFFF"/>
                    </a:solidFill>
                  </a:tcPr>
                </a:tc>
              </a:tr>
              <a:tr h="850392">
                <a:tc>
                  <a:txBody>
                    <a:bodyPr wrap="square"/>
                    <a:lstStyle/>
                    <a:p>
                      <a:pPr algn="l">
                        <a:lnSpc>
                          <a:spcPct val="98000"/>
                        </a:lnSpc>
                        <a:spcBef>
                          <a:spcPts val="0"/>
                        </a:spcBef>
                        <a:spcAft>
                          <a:spcPts val="0"/>
                        </a:spcAft>
                      </a:pPr>
                      <a:r>
                        <a:rPr sz="850" b="1" i="0">
                          <a:solidFill>
                            <a:srgbClr val="FFFFFF"/>
                          </a:solidFill>
                          <a:latin typeface="Arial"/>
                        </a:rPr>
                        <a:t>4  Negative</a:t>
                      </a:r>
                    </a:p>
                    <a:p>
                      <a:pPr algn="l">
                        <a:lnSpc>
                          <a:spcPct val="98000"/>
                        </a:lnSpc>
                        <a:spcBef>
                          <a:spcPts val="0"/>
                        </a:spcBef>
                        <a:spcAft>
                          <a:spcPts val="0"/>
                        </a:spcAft>
                      </a:pPr>
                      <a:r>
                        <a:rPr sz="850" b="1" i="0">
                          <a:solidFill>
                            <a:srgbClr val="FFFFFF"/>
                          </a:solidFill>
                          <a:latin typeface="Arial"/>
                        </a:rPr>
                        <a:t>Input-cost position one tier below Mainland</a:t>
                      </a:r>
                    </a:p>
                  </a:txBody>
                  <a:tcPr anchor="ctr" marL="54864" marR="54864" marT="18288" marB="18288">
                    <a:solidFill>
                      <a:srgbClr val="B07A4E"/>
                    </a:solidFill>
                  </a:tcPr>
                </a:tc>
                <a:tc>
                  <a:txBody>
                    <a:bodyPr wrap="square"/>
                    <a:lstStyle/>
                    <a:p>
                      <a:pPr algn="l">
                        <a:lnSpc>
                          <a:spcPct val="98000"/>
                        </a:lnSpc>
                        <a:spcBef>
                          <a:spcPts val="0"/>
                        </a:spcBef>
                        <a:spcAft>
                          <a:spcPts val="0"/>
                        </a:spcAft>
                      </a:pPr>
                      <a:r>
                        <a:rPr sz="850" b="0" i="0">
                          <a:solidFill>
                            <a:srgbClr val="404C61"/>
                          </a:solidFill>
                          <a:latin typeface="Arial"/>
                        </a:rPr>
                        <a:t>Structurally one tier down on 5 of 8 categories, with a 2027-28 electricity step-up coinciding with the barn-load ramp and ETS reversibility risk via the 2026 election. “Unit economics hold up given scale” is not supported.</a:t>
                      </a:r>
                    </a:p>
                  </a:txBody>
                  <a:tcPr anchor="ctr" marL="54864" marR="54864" marT="18288" marB="18288">
                    <a:solidFill>
                      <a:srgbClr val="EAEEF5"/>
                    </a:solidFill>
                  </a:tcPr>
                </a:tc>
                <a:tc>
                  <a:txBody>
                    <a:bodyPr wrap="square"/>
                    <a:lstStyle/>
                    <a:p>
                      <a:pPr algn="l">
                        <a:lnSpc>
                          <a:spcPct val="98000"/>
                        </a:lnSpc>
                        <a:spcBef>
                          <a:spcPts val="0"/>
                        </a:spcBef>
                        <a:spcAft>
                          <a:spcPts val="0"/>
                        </a:spcAft>
                      </a:pPr>
                      <a:r>
                        <a:rPr sz="850" b="0" i="0">
                          <a:solidFill>
                            <a:srgbClr val="404C61"/>
                          </a:solidFill>
                          <a:latin typeface="Arial"/>
                        </a:rPr>
                        <a:t>Current electricity tariff &amp; renewal terms; feed procurement terms.</a:t>
                      </a:r>
                    </a:p>
                  </a:txBody>
                  <a:tcPr anchor="ctr" marL="54864" marR="54864" marT="18288" marB="18288">
                    <a:solidFill>
                      <a:srgbClr val="EAEEF5"/>
                    </a:solidFill>
                  </a:tcPr>
                </a:tc>
              </a:tr>
              <a:tr h="850392">
                <a:tc>
                  <a:txBody>
                    <a:bodyPr wrap="square"/>
                    <a:lstStyle/>
                    <a:p>
                      <a:pPr algn="l">
                        <a:lnSpc>
                          <a:spcPct val="98000"/>
                        </a:lnSpc>
                        <a:spcBef>
                          <a:spcPts val="0"/>
                        </a:spcBef>
                        <a:spcAft>
                          <a:spcPts val="0"/>
                        </a:spcAft>
                      </a:pPr>
                      <a:r>
                        <a:rPr sz="850" b="1" i="0">
                          <a:solidFill>
                            <a:srgbClr val="FFFFFF"/>
                          </a:solidFill>
                          <a:latin typeface="Arial"/>
                        </a:rPr>
                        <a:t>5  Positive</a:t>
                      </a:r>
                    </a:p>
                    <a:p>
                      <a:pPr algn="l">
                        <a:lnSpc>
                          <a:spcPct val="98000"/>
                        </a:lnSpc>
                        <a:spcBef>
                          <a:spcPts val="0"/>
                        </a:spcBef>
                        <a:spcAft>
                          <a:spcPts val="0"/>
                        </a:spcAft>
                      </a:pPr>
                      <a:r>
                        <a:rPr sz="850" b="1" i="0">
                          <a:solidFill>
                            <a:srgbClr val="FFFFFF"/>
                          </a:solidFill>
                          <a:latin typeface="Arial"/>
                        </a:rPr>
                        <a:t>Real bottom-line &amp; roll-up levers</a:t>
                      </a:r>
                    </a:p>
                  </a:txBody>
                  <a:tcPr anchor="ctr" marL="54864" marR="54864" marT="18288" marB="18288">
                    <a:solidFill>
                      <a:srgbClr val="88AAA9"/>
                    </a:solidFill>
                  </a:tcPr>
                </a:tc>
                <a:tc>
                  <a:txBody>
                    <a:bodyPr wrap="square"/>
                    <a:lstStyle/>
                    <a:p>
                      <a:pPr algn="l">
                        <a:lnSpc>
                          <a:spcPct val="98000"/>
                        </a:lnSpc>
                        <a:spcBef>
                          <a:spcPts val="0"/>
                        </a:spcBef>
                        <a:spcAft>
                          <a:spcPts val="0"/>
                        </a:spcAft>
                      </a:pPr>
                      <a:r>
                        <a:rPr sz="850" b="0" i="0">
                          <a:solidFill>
                            <a:srgbClr val="404C61"/>
                          </a:solidFill>
                          <a:latin typeface="Arial"/>
                        </a:rPr>
                        <a:t>Category demand is a genuine tailwind; there are real post-acquisition levers - automation / scale cost-out vs Mainland, premium-tier extension (pasture-raised / omega-3, currently absent), specialty &amp; long-tail roll-up, and a commonly-missed NZD 300-500k/yr manure offset. Alt-use land-bank optionality is small and an open question, not a value lever. Value-creation sits on the bottom-line and roll-up, not on top-line premium durability.</a:t>
                      </a:r>
                    </a:p>
                  </a:txBody>
                  <a:tcPr anchor="ctr" marL="54864" marR="54864" marT="18288" marB="18288">
                    <a:solidFill>
                      <a:srgbClr val="FFFFFF"/>
                    </a:solidFill>
                  </a:tcPr>
                </a:tc>
                <a:tc>
                  <a:txBody>
                    <a:bodyPr wrap="square"/>
                    <a:lstStyle/>
                    <a:p>
                      <a:pPr algn="l">
                        <a:lnSpc>
                          <a:spcPct val="98000"/>
                        </a:lnSpc>
                        <a:spcBef>
                          <a:spcPts val="0"/>
                        </a:spcBef>
                        <a:spcAft>
                          <a:spcPts val="0"/>
                        </a:spcAft>
                      </a:pPr>
                      <a:r>
                        <a:rPr sz="850" b="0" i="0">
                          <a:solidFill>
                            <a:srgbClr val="404C61"/>
                          </a:solidFill>
                          <a:latin typeface="Arial"/>
                        </a:rPr>
                        <a:t>Sized synergy capture; roll-up candidate availability / pricing; a named non-egg land buyer.</a:t>
                      </a:r>
                    </a:p>
                  </a:txBody>
                  <a:tcPr anchor="ctr" marL="54864" marR="54864" marT="18288" marB="18288">
                    <a:solidFill>
                      <a:srgbClr val="FFFFFF"/>
                    </a:solidFill>
                  </a:tcPr>
                </a:tc>
              </a:tr>
            </a:tbl>
          </a:graphicData>
        </a:graphic>
      </p:graphicFrame>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OPEN QUESTIONS</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Open questions for confirmatory diligence</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24</a:t>
            </a:r>
          </a:p>
        </p:txBody>
      </p:sp>
      <p:sp>
        <p:nvSpPr>
          <p:cNvPr id="9" name="TextBox 8"/>
          <p:cNvSpPr txBox="1"/>
          <p:nvPr/>
        </p:nvSpPr>
        <p:spPr>
          <a:xfrm>
            <a:off x="502920" y="1325880"/>
            <a:ext cx="5577840" cy="4754880"/>
          </a:xfrm>
          <a:prstGeom prst="rect">
            <a:avLst/>
          </a:prstGeom>
          <a:noFill/>
        </p:spPr>
        <p:txBody>
          <a:bodyPr wrap="square" lIns="36576" rIns="36576">
            <a:spAutoFit/>
          </a:bodyPr>
          <a:lstStyle/>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Customer concentration. </a:t>
            </a:r>
            <a:r>
              <a:rPr sz="1000">
                <a:solidFill>
                  <a:srgbClr val="404C61"/>
                </a:solidFill>
                <a:latin typeface="Arial"/>
              </a:rPr>
              <a:t>Audited top-10 customer revenue (Sector Partner #1 priority); private-label tender calendar, win/loss history, and re-tender dates for the two lines inside 24 months.</a:t>
            </a:r>
          </a:p>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EBITDA quality. </a:t>
            </a:r>
            <a:r>
              <a:rPr sz="1000">
                <a:solidFill>
                  <a:srgbClr val="404C61"/>
                </a:solidFill>
                <a:latin typeface="Arial"/>
              </a:rPr>
              <a:t>FY24 reported NZD 10.8m (12.8%) vs IM “adjusted” NZD 12.6m (14.9%) - the NZD 1.8m normalisation schedule; trade-spend roll-up; working-capital terms.</a:t>
            </a:r>
          </a:p>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Conversion execution. </a:t>
            </a:r>
            <a:r>
              <a:rPr sz="1000">
                <a:solidFill>
                  <a:srgbClr val="404C61"/>
                </a:solidFill>
                <a:latin typeface="Arial"/>
              </a:rPr>
              <a:t>Consent lodgement status &amp; dates; build start; equipment tranche schedule (Big Dutchman); DOC supply contract (Northern Hylines) with lead-time guarantees; capex realism NZD 8-10m vs NZD 11-16m and the funding plan.</a:t>
            </a:r>
          </a:p>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Pricing evidence. </a:t>
            </a:r>
            <a:r>
              <a:rPr sz="1000">
                <a:solidFill>
                  <a:srgbClr val="404C61"/>
                </a:solidFill>
                <a:latin typeface="Arial"/>
              </a:rPr>
              <a:t>Current transaction-price (gate, not shelf) evidence for FR vs barn vs colony; producer-by-producer volume-share triangulation (confirm Aurora ~18% additive).</a:t>
            </a:r>
          </a:p>
        </p:txBody>
      </p:sp>
      <p:sp>
        <p:nvSpPr>
          <p:cNvPr id="10" name="TextBox 9"/>
          <p:cNvSpPr txBox="1"/>
          <p:nvPr/>
        </p:nvSpPr>
        <p:spPr>
          <a:xfrm>
            <a:off x="6263640" y="1325880"/>
            <a:ext cx="5440680" cy="4754880"/>
          </a:xfrm>
          <a:prstGeom prst="rect">
            <a:avLst/>
          </a:prstGeom>
          <a:noFill/>
        </p:spPr>
        <p:txBody>
          <a:bodyPr wrap="square" lIns="36576" rIns="36576">
            <a:spAutoFit/>
          </a:bodyPr>
          <a:lstStyle/>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Governance. </a:t>
            </a:r>
            <a:r>
              <a:rPr sz="1000">
                <a:solidFill>
                  <a:srgbClr val="404C61"/>
                </a:solidFill>
                <a:latin typeface="Arial"/>
              </a:rPr>
              <a:t>Chair-succession plan; board seats, veto rights, FY26 NED refresh; Mark MD retention &amp; operating decision rights; family alignment on capex pacing &amp; the South Island site.</a:t>
            </a:r>
          </a:p>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Input costs. </a:t>
            </a:r>
            <a:r>
              <a:rPr sz="1000">
                <a:solidFill>
                  <a:srgbClr val="404C61"/>
                </a:solidFill>
                <a:latin typeface="Arial"/>
              </a:rPr>
              <a:t>Electricity tariff level &amp; renewal date; feed procurement terms &amp; inventory policy; secondary packaging sourcing; ETS policy outlook.</a:t>
            </a:r>
          </a:p>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Optionality. </a:t>
            </a:r>
            <a:r>
              <a:rPr sz="1000">
                <a:solidFill>
                  <a:srgbClr val="404C61"/>
                </a:solidFill>
                <a:latin typeface="Arial"/>
              </a:rPr>
              <a:t>Is there a named non-egg buyer for either site at a premium to rural-production going-concern, and at what consenting risk?</a:t>
            </a:r>
          </a:p>
          <a:p>
            <a:pPr>
              <a:lnSpc>
                <a:spcPct val="102000"/>
              </a:lnSpc>
              <a:spcBef>
                <a:spcPts val="0"/>
              </a:spcBef>
              <a:spcAft>
                <a:spcPts val="500"/>
              </a:spcAft>
            </a:pPr>
            <a:r>
              <a:rPr sz="1000" b="1">
                <a:solidFill>
                  <a:srgbClr val="A88B68"/>
                </a:solidFill>
                <a:latin typeface="Arial"/>
              </a:rPr>
              <a:t>▪  </a:t>
            </a:r>
            <a:r>
              <a:rPr sz="1000" b="1">
                <a:solidFill>
                  <a:srgbClr val="142C52"/>
                </a:solidFill>
                <a:latin typeface="Arial"/>
              </a:rPr>
              <a:t>Operating. </a:t>
            </a:r>
            <a:r>
              <a:rPr sz="1000">
                <a:solidFill>
                  <a:srgbClr val="404C61"/>
                </a:solidFill>
                <a:latin typeface="Arial"/>
              </a:rPr>
              <a:t>Automation roadmap vs Mainland's Zeagold vision-graded line; single-site-failure / biosecurity continuity plan; H7N6-insurance premium step (reportedly +25-35% on renewal).</a:t>
            </a:r>
          </a:p>
        </p:txBody>
      </p:sp>
      <p:sp>
        <p:nvSpPr>
          <p:cNvPr id="11" name="TextBox 10"/>
          <p:cNvSpPr txBox="1"/>
          <p:nvPr/>
        </p:nvSpPr>
        <p:spPr>
          <a:xfrm>
            <a:off x="502920" y="6163056"/>
            <a:ext cx="11185855" cy="237744"/>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a:solidFill>
                  <a:srgbClr val="5A6B82"/>
                </a:solidFill>
                <a:latin typeface="Arial"/>
              </a:rPr>
              <a:t>These open questions define the confirmatory-DD work plan. No recommendation is made at this pre-LOI stage; the IC decides whether to advance.</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02920" y="310896"/>
            <a:ext cx="11185855" cy="27432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1050" b="1">
                <a:solidFill>
                  <a:srgbClr val="A88B68"/>
                </a:solidFill>
                <a:latin typeface="Arial"/>
              </a:rPr>
              <a:t>APPENDIX</a:t>
            </a:r>
          </a:p>
        </p:txBody>
      </p:sp>
      <p:sp>
        <p:nvSpPr>
          <p:cNvPr id="3" name="TextBox 2"/>
          <p:cNvSpPr txBox="1"/>
          <p:nvPr/>
        </p:nvSpPr>
        <p:spPr>
          <a:xfrm>
            <a:off x="502920" y="566928"/>
            <a:ext cx="11185855" cy="548640"/>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2300" b="1">
                <a:solidFill>
                  <a:srgbClr val="142C52"/>
                </a:solidFill>
                <a:latin typeface="Georgia"/>
              </a:rPr>
              <a:t>Sources, methodology &amp; caveats</a:t>
            </a:r>
          </a:p>
        </p:txBody>
      </p:sp>
      <p:sp>
        <p:nvSpPr>
          <p:cNvPr id="4" name="Rectangle 3"/>
          <p:cNvSpPr/>
          <p:nvPr/>
        </p:nvSpPr>
        <p:spPr>
          <a:xfrm>
            <a:off x="502920" y="1115568"/>
            <a:ext cx="1554480" cy="41148"/>
          </a:xfrm>
          <a:prstGeom prst="rect">
            <a:avLst/>
          </a:prstGeom>
          <a:solidFill>
            <a:srgbClr val="A88B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02920" y="6419088"/>
            <a:ext cx="11185855" cy="10972"/>
          </a:xfrm>
          <a:prstGeom prst="rect">
            <a:avLst/>
          </a:prstGeom>
          <a:solidFill>
            <a:srgbClr val="5A6B8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6455664"/>
            <a:ext cx="6949440" cy="292608"/>
          </a:xfrm>
          <a:prstGeom prst="rect">
            <a:avLst/>
          </a:prstGeom>
          <a:noFill/>
        </p:spPr>
        <p:txBody>
          <a:bodyPr wrap="square" anchor="t" lIns="36576" rIns="36576" tIns="18288" bIns="18288">
            <a:spAutoFit/>
          </a:bodyPr>
          <a:lstStyle/>
          <a:p>
            <a:pPr algn="l">
              <a:lnSpc>
                <a:spcPct val="100000"/>
              </a:lnSpc>
              <a:spcBef>
                <a:spcPts val="0"/>
              </a:spcBef>
              <a:spcAft>
                <a:spcPts val="200"/>
              </a:spcAft>
            </a:pPr>
            <a:r>
              <a:rPr sz="750" b="0" i="0">
                <a:solidFill>
                  <a:srgbClr val="5A6B82"/>
                </a:solidFill>
                <a:latin typeface="Arial"/>
              </a:rPr>
              <a:t>Project Albatross  |  Aurora Eggs - Preliminary Target Assessment</a:t>
            </a:r>
          </a:p>
        </p:txBody>
      </p:sp>
      <p:sp>
        <p:nvSpPr>
          <p:cNvPr id="7" name="TextBox 6"/>
          <p:cNvSpPr txBox="1"/>
          <p:nvPr/>
        </p:nvSpPr>
        <p:spPr>
          <a:xfrm>
            <a:off x="4267047" y="6455664"/>
            <a:ext cx="3657600" cy="292608"/>
          </a:xfrm>
          <a:prstGeom prst="rect">
            <a:avLst/>
          </a:prstGeom>
          <a:noFill/>
        </p:spPr>
        <p:txBody>
          <a:bodyPr wrap="square" anchor="t" lIns="36576" rIns="36576" tIns="18288" bIns="18288">
            <a:spAutoFit/>
          </a:bodyPr>
          <a:lstStyle/>
          <a:p>
            <a:pPr algn="ctr">
              <a:lnSpc>
                <a:spcPct val="100000"/>
              </a:lnSpc>
              <a:spcBef>
                <a:spcPts val="0"/>
              </a:spcBef>
              <a:spcAft>
                <a:spcPts val="200"/>
              </a:spcAft>
            </a:pPr>
            <a:r>
              <a:rPr sz="750" b="0" i="0">
                <a:solidFill>
                  <a:srgbClr val="5A6B82"/>
                </a:solidFill>
                <a:latin typeface="Arial"/>
              </a:rPr>
              <a:t>Halberd Capital Partners - Internal / Pre-LOI</a:t>
            </a:r>
          </a:p>
        </p:txBody>
      </p:sp>
      <p:sp>
        <p:nvSpPr>
          <p:cNvPr id="8" name="TextBox 7"/>
          <p:cNvSpPr txBox="1"/>
          <p:nvPr/>
        </p:nvSpPr>
        <p:spPr>
          <a:xfrm>
            <a:off x="9219895" y="6455664"/>
            <a:ext cx="2468880" cy="292608"/>
          </a:xfrm>
          <a:prstGeom prst="rect">
            <a:avLst/>
          </a:prstGeom>
          <a:noFill/>
        </p:spPr>
        <p:txBody>
          <a:bodyPr wrap="square" anchor="t" lIns="36576" rIns="36576" tIns="18288" bIns="18288">
            <a:spAutoFit/>
          </a:bodyPr>
          <a:lstStyle/>
          <a:p>
            <a:pPr algn="r">
              <a:lnSpc>
                <a:spcPct val="100000"/>
              </a:lnSpc>
              <a:spcBef>
                <a:spcPts val="0"/>
              </a:spcBef>
              <a:spcAft>
                <a:spcPts val="200"/>
              </a:spcAft>
            </a:pPr>
            <a:r>
              <a:rPr sz="750" b="0" i="0">
                <a:solidFill>
                  <a:srgbClr val="5A6B82"/>
                </a:solidFill>
                <a:latin typeface="Arial"/>
              </a:rPr>
              <a:t>Strictly private &amp; confidential   |   25</a:t>
            </a:r>
          </a:p>
        </p:txBody>
      </p:sp>
      <p:sp>
        <p:nvSpPr>
          <p:cNvPr id="9" name="TextBox 8"/>
          <p:cNvSpPr txBox="1"/>
          <p:nvPr/>
        </p:nvSpPr>
        <p:spPr>
          <a:xfrm>
            <a:off x="502920" y="1325880"/>
            <a:ext cx="5577840" cy="4846320"/>
          </a:xfrm>
          <a:prstGeom prst="rect">
            <a:avLst/>
          </a:prstGeom>
          <a:noFill/>
        </p:spPr>
        <p:txBody>
          <a:bodyPr wrap="square" lIns="36576" rIns="36576">
            <a:spAutoFit/>
          </a:bodyPr>
          <a:lstStyle/>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Primary deal materials. </a:t>
            </a:r>
            <a:r>
              <a:rPr sz="960">
                <a:solidFill>
                  <a:srgbClr val="404C61"/>
                </a:solidFill>
                <a:latin typeface="Arial"/>
              </a:rPr>
              <a:t>Anchor Bay IM draft v0.4 (28 Feb 2026); Tasman Mercantile outreach (N. Chen, 20 &amp; 22 Apr 2026; land-bank note 28 May 2026); Aurora website snapshot; Halberd internal screening brief (V. Holst, 4 May 2026); deal pipeline tracker.</a:t>
            </a:r>
          </a:p>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Industry / market. </a:t>
            </a:r>
            <a:r>
              <a:rPr sz="960">
                <a:solidFill>
                  <a:srgbClr val="404C61"/>
                </a:solidFill>
                <a:latin typeface="Arial"/>
              </a:rPr>
              <a:t>Hartley Pearce hp-agri-nz-027 (28 Mar 2026); RetailIQ NZ scan Q1 2026; MPI Layer Hens Code of Welfare; USDA FAS NZ Grain &amp; Feed; Stats NZ / MBIE electricity; Beehive 2024 ETS release; NPS Highly Productive Land 2022.</a:t>
            </a:r>
          </a:p>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Expert transcripts. </a:t>
            </a:r>
            <a:r>
              <a:rPr sz="960">
                <a:solidFill>
                  <a:srgbClr val="404C61"/>
                </a:solidFill>
                <a:latin typeface="Arial"/>
              </a:rPr>
              <a:t>Calthorpe Parts 1-8 (industry expert); Calder (operator); Marsden (NZ Egg Producers Federation); foodservice broker; retired consultant; ex-egg farmer.</a:t>
            </a:r>
          </a:p>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Comparables &amp; standards. </a:t>
            </a:r>
            <a:r>
              <a:rPr sz="960">
                <a:solidFill>
                  <a:srgbClr val="404C61"/>
                </a:solidFill>
                <a:latin typeface="Arial"/>
              </a:rPr>
              <a:t>Cal-Maine 10-K FY25; Inghams Group (ASX); Navis 2017 press release; PEP -&gt; Mainland 2025; Halberd IC pre-read template, analytical standards v3.8, brand guidelines 2026, central financial assumptions (FX, WACC NZ 10.5%, inflation).</a:t>
            </a:r>
          </a:p>
        </p:txBody>
      </p:sp>
      <p:sp>
        <p:nvSpPr>
          <p:cNvPr id="10" name="TextBox 9"/>
          <p:cNvSpPr txBox="1"/>
          <p:nvPr/>
        </p:nvSpPr>
        <p:spPr>
          <a:xfrm>
            <a:off x="6263640" y="1325880"/>
            <a:ext cx="5440680" cy="4846320"/>
          </a:xfrm>
          <a:prstGeom prst="rect">
            <a:avLst/>
          </a:prstGeom>
          <a:noFill/>
        </p:spPr>
        <p:txBody>
          <a:bodyPr wrap="square" lIns="36576" rIns="36576">
            <a:spAutoFit/>
          </a:bodyPr>
          <a:lstStyle/>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Method. </a:t>
            </a:r>
            <a:r>
              <a:rPr sz="960">
                <a:solidFill>
                  <a:srgbClr val="404C61"/>
                </a:solidFill>
                <a:latin typeface="Arial"/>
              </a:rPr>
              <a:t>Preliminary outside-in CDD; triangulation across sell-side, independent expert, trade association and scan data; private target treated additively; comp valuation uses the sequential-haircut method; findings, risks and open questions only - no recommendation.</a:t>
            </a:r>
          </a:p>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Caveats. </a:t>
            </a:r>
            <a:r>
              <a:rPr sz="960">
                <a:solidFill>
                  <a:srgbClr val="404C61"/>
                </a:solidFill>
                <a:latin typeface="Arial"/>
              </a:rPr>
              <a:t>Privately-held figures are triangulated (Calthorpe / Hartley Pearce) with ~10-15% uncertainty; Aurora does not appear by name in public reports or retailer scan data; the MPI 33/33/34 mix is 2022 vintage; NZD as stated, USD via FY24 NZD 0.602.</a:t>
            </a:r>
          </a:p>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Excluded. </a:t>
            </a:r>
            <a:r>
              <a:rPr sz="960">
                <a:solidFill>
                  <a:srgbClr val="404C61"/>
                </a:solidFill>
                <a:latin typeface="Arial"/>
              </a:rPr>
              <a:t>Intern pack (J. Park) - multiple errors contradicted by primary sources: revenue NZD 120m vs 84.6m; “largest producer” vs #2; “no cage exposure” vs 40% colony; “Inghams mostly eggs” vs broiler; Vital Farms as comp. Reviewed and dropped; not used.</a:t>
            </a:r>
          </a:p>
          <a:p>
            <a:pPr>
              <a:lnSpc>
                <a:spcPct val="102000"/>
              </a:lnSpc>
              <a:spcBef>
                <a:spcPts val="0"/>
              </a:spcBef>
              <a:spcAft>
                <a:spcPts val="400"/>
              </a:spcAft>
            </a:pPr>
            <a:r>
              <a:rPr sz="960" b="1">
                <a:solidFill>
                  <a:srgbClr val="A88B68"/>
                </a:solidFill>
                <a:latin typeface="Arial"/>
              </a:rPr>
              <a:t>▪  </a:t>
            </a:r>
            <a:r>
              <a:rPr sz="960" b="1">
                <a:solidFill>
                  <a:srgbClr val="142C52"/>
                </a:solidFill>
                <a:latin typeface="Arial"/>
              </a:rPr>
              <a:t>Note on framing. </a:t>
            </a:r>
            <a:r>
              <a:rPr sz="960">
                <a:solidFill>
                  <a:srgbClr val="404C61"/>
                </a:solidFill>
                <a:latin typeface="Arial"/>
              </a:rPr>
              <a:t>Where the sell-side and independent reads diverge (free-range premium, conversion timeline, governance, input-cost competitiveness, land-bank optionality) both are surfaced and the divergence named, per Halberd analytical standards.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