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Project Albatross: Aurora Eggs Target Assessment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Preliminary Outside-In Commercial Due Diligence</a:t>
            </a:r>
          </a:p>
          <a:p>
            <a:r>
              <a:t>Prepared by Halberd Deal Team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Target Overview: Aurora Eggs is the #2 NZ shell-egg producer (~17-19% volume share) with FY24 Revenue of NZ$84.6M and EBITDA of NZ$10.8M (12.8% margin).</a:t>
            </a:r>
          </a:p>
          <a:p>
            <a:r>
              <a:t>Valuation Disconnect: Broker asking is 12-14x FY24 EBITDA. Halberd expects fair value post-haircut to be 8-10x, driven by scale, integration depth, and colony-conversion risks.</a:t>
            </a:r>
          </a:p>
          <a:p>
            <a:r>
              <a:t>Key Strengths: Established #2 scale, dual-island footprint, and exposure to category-level consumer demand tailwinds.</a:t>
            </a:r>
          </a:p>
          <a:p>
            <a:r>
              <a:t>Key Risks: High private-label exposure (~50%), margin compression from free-range premium erosion, structural input-cost disadvantages vs #1 (Mainland), and governance/succession overhang.</a:t>
            </a:r>
          </a:p>
          <a:p>
            <a:r>
              <a:t>Conclusion: Proceed to confirmatory DD, but rigorously test the broker's 'stable family management' and 'competitive input costs' framings, which are contradicted by expert read.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Competitive Position &amp; Value Chain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Value Chain Margin: Retail is structurally the highest-margin step (retailer EBITDA/doz is ~2.5x producer). Aurora is a price-taker with no category captaincy.</a:t>
            </a:r>
          </a:p>
          <a:p>
            <a:r>
              <a:t>Private-Label Exposure: ~50% of retail volume is private label. Blended retail EBITDA per dozen is ~23% lower than pure-branded. Two PL lines are up for retender in the next 24 months (NZ$8-12M revenue cliff risk).</a:t>
            </a:r>
          </a:p>
          <a:p>
            <a:r>
              <a:t>Integration Depth: Aurora is a 4-stage mid-stack producer, structurally disadvantaged vs Mainland's 7-stage full-stack (which includes captive feed milling and breeder rearing). Aurora earns a structural discount to Mainland's multiple.</a:t>
            </a:r>
          </a:p>
          <a:p>
            <a:r>
              <a:t>Geographic Concentration: Aurora operates only two sites (one North Island, one South Island). This presents a step-change higher exposure to single-site failure (e.g., biosecurity, fire) compared to Mainland's 17-site network.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Consumer Demand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Category Tailwinds: Dietary mix shifts (flexitarian/vegetarian) and demographic shifts act as a net tailwind, adding ~0.6-0.8% per-capita pa to egg demand. Plant-based substitution risk remains low (&lt;1% volume).</a:t>
            </a:r>
          </a:p>
          <a:p>
            <a:r>
              <a:t>Free-Range Premium Compression: Sell-side claims a '30%+ continuing premium' for free-range. Expert view contradicts this: end-2027 cage-free pledges force colony conversion to barn, which scales to fill the gap and erodes the free-range scarcity premium.</a:t>
            </a:r>
          </a:p>
          <a:p>
            <a:r>
              <a:t>Cost-of-Living Trade-Down: 20-25% of free-range buyers are price-sensitive flippers under budget pressure. Aurora's free-range mix is &gt;50% commodity free-range, leaving it highly exposed to this elasticity.</a:t>
            </a:r>
          </a:p>
          <a:p>
            <a:r>
              <a:t>Specialty Gap: Aurora lacks durable premium-tier SKUs (pasture-raised, omega-3, organic), leaving it long on consumer-elastic tiers and short on consumer-durable tiers.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Input-Side Cost &amp; Risk Exposures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Feed Grain Pass-Through Lag: Feed is 55-65% of variable cost. Aurora lacks captive milling and runs on 4-6 weeks inventory, creating a structural pass-through lag against spot price spikes compared to Mainland.</a:t>
            </a:r>
          </a:p>
          <a:p>
            <a:r>
              <a:t>Electricity Step-Up Risk (2027-28): Aurora's current favorable tariff expires in late 2027, just as Phase 2 barn conversion ramps up load. Expect +18-22% electricity inflation, hitting margins by 150-220 bps.</a:t>
            </a:r>
          </a:p>
          <a:p>
            <a:pPr/>
            <a:r>
              <a:t>Supplier Concentration:</a:t>
            </a:r>
          </a:p>
          <a:p>
            <a:pPr lvl="1"/>
            <a:r>
              <a:t>Genetics: High global concentration (EW Group controls 75-80%).</a:t>
            </a:r>
          </a:p>
          <a:p>
            <a:pPr lvl="1"/>
            <a:r>
              <a:t>Conversion Equipment: 9-14 month lead times (Big Dutchman, Vencomatic, Salmet).</a:t>
            </a:r>
          </a:p>
          <a:p>
            <a:pPr lvl="1"/>
            <a:r>
              <a:t>Packaging: Single-supplier risk (Huhtamaki Otahuhu). Disruption cascades in 2-3 weeks.</a:t>
            </a:r>
          </a:p>
          <a:p>
            <a:r>
              <a:t>ETS Reversibility: Agriculture is currently exempt, but the 2026 election cycle could trigger re-inclusion, posing a NZ$0.5-1.5M annual cost risk.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By-Product Economics &amp; Alternative-Use Optionality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By-Product Economics: Spent-hen disposal is a low-margin cost, not a hidden revenue lever.</a:t>
            </a:r>
          </a:p>
          <a:p>
            <a:r>
              <a:t>Manure Offtake (Revenue Offset): Class A organic input sold to Ravensdown/Ballance yields ~NZ$300k-500k/year in real revenue offsets. This is a quantified bottom-line opportunity that often gets missed.</a:t>
            </a:r>
          </a:p>
          <a:p>
            <a:r>
              <a:t>Alternative-Use Optionality: Sell-side pitches land-bank optionality (data center, solar) for Aurora's two sites. Expert read strongly contradicts this:</a:t>
            </a:r>
          </a:p>
          <a:p>
            <a:pPr lvl="1"/>
            <a:r>
              <a:t>Both sites sit on rural-production-zoned, HPL-overlay land with 24-36 month consenting risk.</a:t>
            </a:r>
          </a:p>
          <a:p>
            <a:pPr lvl="1"/>
            <a:r>
              <a:t>The realistic alternative use is rural-production going-concern.</a:t>
            </a:r>
          </a:p>
          <a:p>
            <a:r>
              <a:t>Valuation Implication: Do not carry an alternative-use optionality premium on headline valuation. Treat as an open question for confirmatory DD with likely negative expected value.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 Questions for Confirmatory DD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Customer Concentration: Request audited top-10 revenue by customer. If the top 3 retailers are 70%+ of revenue, it materially changes the deal profile.</a:t>
            </a:r>
          </a:p>
          <a:p>
            <a:r>
              <a:t>Phase 2 Conversion Timeline: Pressure-test the bridge to 2027. Consenting processes and 9-14 month equipment lead times leave no slack.</a:t>
            </a:r>
          </a:p>
          <a:p>
            <a:r>
              <a:t>Governance / Succession Overhang: Validate Eleanor McKenna's chair succession and the external-NED refresh in FY26. The board is not a 'tidy positive' as pitched by the broker; the chair has structural veto authority.</a:t>
            </a:r>
          </a:p>
          <a:p>
            <a:r>
              <a:t>Trade-Spend Roll-Up: Validate the 4-7% trade-spend (slotting, rebates) netted into reported producer gate numbers.</a:t>
            </a:r>
          </a:p>
          <a:p>
            <a:r>
              <a:t>Specialty Premium Extension: Quantify launch capex and timing for introducing pasture-raised or omega-3 SKUs to capture durable premium-tier margins.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