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Volume share %</c:v>
                </c:pt>
              </c:strCache>
            </c:strRef>
          </c:tx>
          <c:spPr>
            <a:solidFill>
              <a:srgbClr val="3E6B89"/>
            </a:solidFill>
          </c:spPr>
          <c:dPt>
            <c:idx val="1"/>
            <c:bubble3D val="0"/>
            <c:spPr>
              <a:solidFill>
                <a:srgbClr val="A88B68"/>
              </a:solidFill>
            </c:spPr>
          </c:dPt>
          <c:dPt>
            <c:idx val="4"/>
            <c:bubble3D val="0"/>
            <c:spPr>
              <a:solidFill>
                <a:srgbClr val="7A8FA9"/>
              </a:solidFill>
            </c:spPr>
          </c:dPt>
          <c:dPt>
            <c:idx val="6"/>
            <c:bubble3D val="0"/>
            <c:spPr>
              <a:solidFill>
                <a:srgbClr val="C4A484"/>
              </a:solidFill>
            </c:spPr>
          </c:dPt>
          <c:dLbls>
            <c:numFmt formatCode="0&quot;%&quot;" sourceLinked="0"/>
            <c:txPr>
              <a:bodyPr/>
              <a:lstStyle/>
              <a:p>
                <a:pPr>
                  <a:defRPr sz="900" b="1">
                    <a:solidFill>
                      <a:srgbClr val="142C52"/>
                    </a:solidFill>
                    <a:latin typeface="Helvetica Neu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Mainland
(PEP)</c:v>
                </c:pt>
                <c:pt idx="1">
                  <c:v>Aurora
(McKenna)</c:v>
                </c:pt>
                <c:pt idx="2">
                  <c:v>Heyden
(family)</c:v>
                </c:pt>
                <c:pt idx="3">
                  <c:v>Better Eggs
(family)</c:v>
                </c:pt>
                <c:pt idx="4">
                  <c:v>Zeagold
(PEP/Mainland)</c:v>
                </c:pt>
                <c:pt idx="5">
                  <c:v>Henergy
(founder)</c:v>
                </c:pt>
                <c:pt idx="6">
                  <c:v>Long tail
(&gt;30 ops)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18</c:v>
                </c:pt>
                <c:pt idx="2">
                  <c:v>13</c:v>
                </c:pt>
                <c:pt idx="3">
                  <c:v>9</c:v>
                </c:pt>
                <c:pt idx="4">
                  <c:v>7</c:v>
                </c:pt>
                <c:pt idx="5">
                  <c:v>6</c:v>
                </c:pt>
                <c:pt idx="6">
                  <c:v>20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A6B82"/>
            </a:solidFill>
          </a:ln>
        </c:spPr>
        <c:txPr>
          <a:bodyPr/>
          <a:lstStyle/>
          <a:p>
            <a:pPr>
              <a:defRPr sz="750">
                <a:solidFill>
                  <a:srgbClr val="404C61"/>
                </a:solidFill>
                <a:latin typeface="Helvetica Neue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663440"/>
            <a:ext cx="12191695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Helvetica Neue"/>
              </a:rPr>
              <a:t>HALBERD</a:t>
            </a:r>
            <a:r>
              <a:rPr sz="1500" b="0" i="0">
                <a:solidFill>
                  <a:srgbClr val="EAEEF5"/>
                </a:solidFill>
                <a:latin typeface="Helvetica Neue"/>
              </a:rPr>
              <a:t>  CAPITAL PARTNERS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841248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50" b="0" i="0">
                <a:solidFill>
                  <a:srgbClr val="C4A484"/>
                </a:solidFill>
                <a:latin typeface="Helvetica Neue"/>
              </a:rPr>
              <a:t>INVESTMENT COMMITTEE PRE-READ  |  CONSUMER &amp; AGRI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4400" b="0" i="0">
                <a:solidFill>
                  <a:srgbClr val="FFFFFF"/>
                </a:solidFill>
                <a:latin typeface="Garamond"/>
              </a:rPr>
              <a:t>Project Albatross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88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000" b="0" i="0">
                <a:solidFill>
                  <a:srgbClr val="EAEEF5"/>
                </a:solidFill>
                <a:latin typeface="Helvetica Neue"/>
              </a:rPr>
              <a:t>Aurora Eggs Ltd -- target assessment, opportunities and risks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310128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7A8FA9"/>
                </a:solidFill>
                <a:latin typeface="Helvetica Neue"/>
              </a:rPr>
              <a:t>Preliminary outside-in commercial due diligence (pre-LOI screening stage). New Zealand shell-egg producer; privately held, family-controlled; second-largest by national volume on triangulated estimates.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892040"/>
            <a:ext cx="10515600" cy="7772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 b="1" i="0">
                <a:solidFill>
                  <a:srgbClr val="C4A484"/>
                </a:solidFill>
                <a:latin typeface="Helvetica Neue"/>
              </a:rPr>
              <a:t>Findings, risks and open questions only. No recommendation is made in this deck; the Investment Committee decides whether the asset advances to confirmatory diligence.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900" b="0" i="0">
                <a:solidFill>
                  <a:srgbClr val="7A8FA9"/>
                </a:solidFill>
                <a:latin typeface="Helvetica Neue"/>
              </a:rPr>
              <a:t>Prepared under the Pre-LOI IC Pre-Read Template (Sep 2024 revision) and Analytical Standards v3.8, as updated by Managing Partner guidance of 22 April 2026.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989320"/>
            <a:ext cx="10515600" cy="5943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EAEEF5"/>
                </a:solidFill>
                <a:latin typeface="Helvetica Neue"/>
              </a:rPr>
              <a:t>Deal team: D. Reyes (Principal, deal lead)  |  M. Okonkwo (Senior Associate, deck owner)  |  T. Lindgren (Associate)  |  I. Beaumont (Research)      Sector Partner: V. Holst      Operating Partners: M. Vale, P. Iyer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A8FA9"/>
                </a:solidFill>
                <a:latin typeface="Helvetica Neue"/>
              </a:rPr>
              <a:t>12 June 2026  |  Halberd internal -- strictly confidential -- not for distribution  |  Sell-side process: Tasman Mercantile outreach (20 Apr 2026); Anchor Bay draft IM v0.4 (28 Feb 2026)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ABOUT THIS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Scope, method and source base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Outside-in evidence only; sell-side claims are tested against commissioned-expert and public-domain sources and marked where contested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halberd_ic_preread_template.docx (Sep 2024); halberd_analytical_standards.docx v3.8 (Q2 2024) + MP Slack guidance (22 Apr 2026); halberd_central_financial_assumptions.xlsx (FX); deal-team Slack and annex records, May-Jun 2026.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207008"/>
            <a:ext cx="3602736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1225296"/>
            <a:ext cx="3419856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FFFFFF"/>
                </a:solidFill>
                <a:latin typeface="Helvetica Neue"/>
              </a:rPr>
              <a:t>WHAT THIS IS (AND IS NOT)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481328"/>
            <a:ext cx="3602736" cy="470916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207008"/>
            <a:ext cx="3602736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89120" y="1225296"/>
            <a:ext cx="3419856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FFFFFF"/>
                </a:solidFill>
                <a:latin typeface="Helvetica Neue"/>
              </a:rPr>
              <a:t>SOURCE BASE (VINTAGE NOTED)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97680" y="1481328"/>
            <a:ext cx="3602736" cy="470916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92440" y="1207008"/>
            <a:ext cx="3602736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83880" y="1225296"/>
            <a:ext cx="3419856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FFFFFF"/>
                </a:solidFill>
                <a:latin typeface="Helvetica Neue"/>
              </a:rPr>
              <a:t>CONVENTIONS APPLIED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92440" y="1481328"/>
            <a:ext cx="3602736" cy="470916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" y="1591056"/>
            <a:ext cx="3364992" cy="45720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Stage.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Pre-LOI screening: no data room, no audited financials, no management access, no site visit. Conclusions are directional; risks and open questions carry equal weight to findings.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Decision supported.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Whether Aurora Eggs clears the threshold for confirmatory-diligence resource allocation. The IC owns the verdict; this deck owns the evidentiary surface.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Coverage.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Asset profile and competitive position along the value chain; consumer-demand context; input-side cost and risk exposures; by-product economics and alternative-use optionality; comparable benchmarking; sized top-line and bottom-line opportunities; prioritized risk register; findings synthesis.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Discipline.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No recommendation language. Where sell-side and independent reads conflict, both are shown and the working anchor is stated.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07408" y="1591056"/>
            <a:ext cx="3364992" cy="45720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Sell-side: 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broker outreach (Tasman Mercantile, 20 Apr 2026); draft preliminary IM v0.4 (Anchor Bay, 28 Feb 2026); Aurora public website (2026 snapshot); follow-up broker email (28 May 2026).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Commissioned interviews: 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R. Calthorpe, ex-Mainland Poultry exec, 8 sessions (6 May-5 Jun 2026); H. Marsden, EPFNZ spokesperson (7 May 2026); H. Calder, retired operator (4 Jun 2026). Two further calls (Whitlock, Tanaka) were low-yield and are not relied on.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Market and industry: 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Hartley Pearce desk note hp-agri-nz-027 (28 Mar 2026); Antipodean Agri Research NZ eggs briefing (Q3 2025); RetailIQ NZ scan data (Q1 2026); MPI/NAWAC layer-hen census (Dec 2022; stale -- flagged); NZCC grocery study (2022); retailer cage-free commitments compilation (Sep 2025); WOAH HPAI self-declaration (Sep 2025); ACII dietary survey Wave 11 + egg addendum (2025); global cage-free transition monitor (Oct 2024).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Comparables: 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Cal-Maine Foods 10-K FY2025; Navis-Mainland press release (Apr 2017); PEP-Mainland deal records (Jan 2025); Inghams adjacency commentary (Hartley Pearce).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02168" y="1591056"/>
            <a:ext cx="3364992" cy="45720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Currency.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USD headline, NZD side-by-side, per firm convention. FY22-24 actuals at FY-aligned historical rates (FY24: USD 0.602/NZD); FY26+ valuation and forward figures at FY2026 forecast rate (USD 0.595/NZD). Source: halberd_central_financial_assumptions.xlsx.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Private-target treatment.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Aurora is additive to the publicly tracked producer roster; no public producer’s share is shrunk to fit Aurora in.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Comparables.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Sequential haircut method (Standards 1.1): explicit scale haircut for any comp at 5x+ revenue scale, private-company discount, then a discrete risk-specific haircut for the colony exposure. Product-mix adjustment for adjacent comps (Inghams is broiler, not layer).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Risks.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Four-field register (name, probability, EBITDA at risk, mitigant), three to five risks, ranked by EBITDA-at-risk descending.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Estimates.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Privately held producer figures are triangulated estimates carrying +/-10-15% uncertainty (Hartley Pearce convention); they are labeled as estimates, not facts.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ASSESSMENT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Aurora Eggs in one view: real scale, contested economics, a hard deadline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FY24 actuals at USD 0.602/NZD; valuation and forward figures at USD 0.595/NZD (FY2026 forecast rate)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Broker outreach (20 Apr 2026); draft IM v0.4 (28 Feb 2026); Calthorpe Parts 1-3 (May 2026) and Parts 4-8 annexes (May-Jun 2026); Hartley Pearce hp-agri-nz-027; deal pipeline tracker (4 May 2026).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207008"/>
            <a:ext cx="4069080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1225296"/>
            <a:ext cx="3886200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THE ASSET (FY24, BROKER-STATED; EXPERT-CORROBORATED)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536192"/>
            <a:ext cx="4069080" cy="27889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1549908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12848" y="1549908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USD 50.9M  (NZD 84.6M)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1815084"/>
            <a:ext cx="4069080" cy="2788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4360" y="1828800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EBITDA (reported)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2848" y="1828800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USD 6.5M  (NZD 10.8M); 12.8% margin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2093976"/>
            <a:ext cx="4069080" cy="27889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107692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EBITDA (IM ‘adjusted’)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12848" y="2107692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USD 7.6M  (NZD 12.6M); addbacks unexplained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2372868"/>
            <a:ext cx="4069080" cy="2788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2386584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Volume / flock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2848" y="2386584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13.1M dozen; ~610k layers (+~120k pullets)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2651760"/>
            <a:ext cx="4069080" cy="27889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2665476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Sites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12848" y="2665476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2: Waikato (NI) + Canterbury (SI)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2930652"/>
            <a:ext cx="4069080" cy="2788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2944368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Volume share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12848" y="2944368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~18% national; #2 behind Mainland (27%)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3209544"/>
            <a:ext cx="4069080" cy="27889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3223260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Production mix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12848" y="3223260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40% colony / 30% barn / 30% free-range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3488436"/>
            <a:ext cx="4069080" cy="2788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94360" y="3502152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Channel mix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12848" y="3502152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~72% retail / ~22% foodservice / ~5% industrial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3767328"/>
            <a:ext cx="4069080" cy="27889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3781044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Ownership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12848" y="3781044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McKenna family, 3rd generation; sale process live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4046220"/>
            <a:ext cx="4069080" cy="2788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059936"/>
            <a:ext cx="16002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404C61"/>
                </a:solidFill>
                <a:latin typeface="Helvetica Neue"/>
              </a:rPr>
              <a:t>Debt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12848" y="4059936"/>
            <a:ext cx="2286000" cy="24688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Minimal (expert read); programs self-funded to date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2920" y="4370832"/>
            <a:ext cx="406908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0" i="1">
                <a:solidFill>
                  <a:srgbClr val="5A6B82"/>
                </a:solidFill>
                <a:latin typeface="Helvetica Neue"/>
              </a:rPr>
              <a:t>Privately held; absent from analyst coverage. Position triangulated from expert interviews and treated as additive to the public roster.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36592" y="1207008"/>
            <a:ext cx="3657600" cy="274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828032" y="1225296"/>
            <a:ext cx="3474720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THE CENTRAL TENSION (FINDINGS, NOT VERDICTS)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736592" y="1481328"/>
            <a:ext cx="3657600" cy="406908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855464" y="1591056"/>
            <a:ext cx="3419856" cy="38404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1.  Hard deadline vs largest colony block.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End-2027 retailer cage-free pledges are binding in practice; Aurora carries the cohort’s largest single colony block (~244k birds, 40% of flock). Critical path runs 18-30 months against a ~19-month window; no consent filings visible in public RMA registers (checked May 2026). A 12-month slip costs USD 1.8-2.4M (NZD 3-4M) EBITDA per year.</a:t>
            </a:r>
          </a:p>
          <a:p>
            <a:pPr algn="l"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2.  Premium and mix economics are softer than pitched.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Free-range premium prints 18-22% in 2026 transaction prices (sell-side claims 30%+) with an expert trajectory to ~12% by FY28; ~50% of retail volume is private label at 12-18% lower gate prices; no category-captain status. Treat Aurora as a price-taker.</a:t>
            </a:r>
          </a:p>
          <a:p>
            <a:pPr algn="l"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142C52"/>
                </a:solidFill>
                <a:latin typeface="Helvetica Neue"/>
              </a:rPr>
              <a:t>3.  Quantified self-help is real, at the right entry price. </a:t>
            </a:r>
            <a:r>
              <a:rPr sz="950" b="0" i="0">
                <a:solidFill>
                  <a:srgbClr val="142C52"/>
                </a:solidFill>
                <a:latin typeface="Helvetica Neue"/>
              </a:rPr>
              <a:t>Sized cost-out and commercial levers total USD 2.1-3.3M (NZD 3.5-5.5M) run-rate EBITDA (33-50% of FY24 base) on USD 9.5-14.3M (NZD 16-24M) capex, plus consolidation optionality as the long tail exits through Phase 2.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622792" y="1207008"/>
            <a:ext cx="3063240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714232" y="1225296"/>
            <a:ext cx="2880360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VALUATION SNAPSHOT (EV ON FY24 EBITDA)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622792" y="1481328"/>
            <a:ext cx="3063240" cy="4069080"/>
          </a:xfrm>
          <a:prstGeom prst="rect">
            <a:avLst/>
          </a:prstGeom>
          <a:solidFill>
            <a:srgbClr val="FFFFFF"/>
          </a:solidFill>
          <a:ln w="15240">
            <a:solidFill>
              <a:srgbClr val="EAE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759952" y="1709928"/>
            <a:ext cx="278892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Broker ask  12-14x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759952" y="1911096"/>
            <a:ext cx="2788920" cy="23774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759952" y="1911096"/>
            <a:ext cx="2788920" cy="237744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759952" y="1911096"/>
            <a:ext cx="2679192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USD 77-101M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759952" y="2167128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50" b="0" i="0">
                <a:solidFill>
                  <a:srgbClr val="5A6B82"/>
                </a:solidFill>
                <a:latin typeface="Helvetica Neue"/>
              </a:rPr>
              <a:t>NZD 130-170M (draft IM); NZD 130-150M (outreach)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759952" y="2642616"/>
            <a:ext cx="278892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Asking-side haircut  8-10x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759952" y="2843784"/>
            <a:ext cx="2788920" cy="23774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759952" y="2843784"/>
            <a:ext cx="1784908" cy="237744"/>
          </a:xfrm>
          <a:prstGeom prst="rect">
            <a:avLst/>
          </a:prstGeom>
          <a:solidFill>
            <a:srgbClr val="C4A4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759952" y="2843784"/>
            <a:ext cx="2679192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USD 51-64M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759952" y="3099816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50" b="0" i="0">
                <a:solidFill>
                  <a:srgbClr val="5A6B82"/>
                </a:solidFill>
                <a:latin typeface="Helvetica Neue"/>
              </a:rPr>
              <a:t>NZD 86-108M -- negotiation context, not the anchor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759952" y="3575304"/>
            <a:ext cx="278892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Working analytical case  5.0-6.5x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759952" y="3776472"/>
            <a:ext cx="2788920" cy="23774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759952" y="3776472"/>
            <a:ext cx="1143457" cy="23774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759952" y="3776472"/>
            <a:ext cx="2679192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USD 32-42M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59952" y="4032504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50" b="0" i="0">
                <a:solidFill>
                  <a:srgbClr val="5A6B82"/>
                </a:solidFill>
                <a:latin typeface="Helvetica Neue"/>
              </a:rPr>
              <a:t>NZD 54-70M -- sequential haircut chain, cross-checked vs in-NZ precedents (slide 13)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759952" y="4526280"/>
            <a:ext cx="2788920" cy="10972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404C61"/>
                </a:solidFill>
                <a:latin typeface="Helvetica Neue"/>
              </a:rPr>
              <a:t>The ask prices a clean cage-free portfolio; the asset is the cohort’s most colony-exposed producer. The spread is the negotiation gap. Detail: slides 12-13.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Aurora at a glance: a three-generation family producer entering a sale process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Two purpose-built sites, ~610k layers, both major grocery groups supplied for decades; governance and sale perimeter carry open questions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Aurora website snapshot (2026); broker outreach (20 Apr 2026); draft IM v0.4 (28 Feb 2026); Calthorpe Part 1 [00:10:24-00:12:34], Part 2 [00:24:24-00:29:34], Part 6 [00:54:42-00:58:12] via competitor annex (26 May 2026).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188720"/>
            <a:ext cx="3931920" cy="256032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1202436"/>
            <a:ext cx="393192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OWNERSHIP, GOVERNANCE AND PEOPLE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444752"/>
            <a:ext cx="3931920" cy="279806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1536192"/>
            <a:ext cx="3712464" cy="2651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Founded 1954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 by Tom McKenna (Henderson, West Auckland); third-generation family control throughout.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Mark McKenna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 -- MD since 2014, mid-50s, operationally engaged; also covering commercial duties since the commercial GM departed in Q1 2026 (vacancy unfilled).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Eleanor McKenna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 -- chair since 2005, now in her 80s; industry read: stepping back within 12-24 months, no successor named. Chair holds veto authority on debt, major capex and transactions.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Board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 -- 5 seats: 3 family, 2 external NEDs whose terms renew in FY26 (lands in the same window as chair succession and any new capital partner’s representation).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Hone Ruatara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 -- GM Operations, ex-Mainland (~2014), runs both sites; not publicly listed; key retention item.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Reported family friction</a:t>
            </a:r>
            <a:r>
              <a:rPr sz="900" b="0" i="0">
                <a:solidFill>
                  <a:srgbClr val="142C52"/>
                </a:solidFill>
                <a:latin typeface="Helvetica Neue"/>
              </a:rPr>
              <a:t> on capex pacing and the South Island site (expert read); family alignment is not yet evidenced.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352544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OPERATING FOOTPRINT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02920" y="4553712"/>
          <a:ext cx="3931920" cy="74066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960120"/>
                <a:gridCol w="1417320"/>
                <a:gridCol w="502920"/>
                <a:gridCol w="1051560"/>
              </a:tblGrid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Site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Region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Since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Systems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Aurora North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Waikato (sth of Auckland)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1958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Colony + barn + FR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Aurora South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Canterbury (Selwyn)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1989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Barn + FR; 60ha; own grading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02920" y="5376672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1">
                <a:solidFill>
                  <a:srgbClr val="5A6B82"/>
                </a:solidFill>
                <a:latin typeface="Helvetica Neue"/>
              </a:rPr>
              <a:t>Both sites rural-production zoned on HPL-overlay soils; ~110-130 staff across sites. Brands: Sunbright Free Range; secondary barn/colony label; Heritage Range pasture-raised SKU (~2% of revenue).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90288" y="1188720"/>
            <a:ext cx="3703320" cy="256032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81728" y="1202436"/>
            <a:ext cx="370332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FINANCIAL TRAJECTORY (MANAGEMENT ACCOUNTS, UNAUDITED)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590288" y="1499616"/>
          <a:ext cx="3703320" cy="1504188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325880"/>
                <a:gridCol w="576072"/>
                <a:gridCol w="576072"/>
                <a:gridCol w="594360"/>
                <a:gridCol w="630936"/>
              </a:tblGrid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/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FY22A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FY23A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FY24A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FY24 ‘Adj.’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142C52"/>
                          </a:solidFill>
                          <a:latin typeface="Helvetica Neue"/>
                        </a:rPr>
                        <a:t>Revenue, USD M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50.0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50.1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50.9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50.9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142C52"/>
                          </a:solidFill>
                          <a:latin typeface="Helvetica Neue"/>
                        </a:rPr>
                        <a:t>   (NZD 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(76.5)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(80.1)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(84.6)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(84.6)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142C52"/>
                          </a:solidFill>
                          <a:latin typeface="Helvetica Neue"/>
                        </a:rPr>
                        <a:t>EBITDA, USD M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5.8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6.1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6.5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7.6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</a:tr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142C52"/>
                          </a:solidFill>
                          <a:latin typeface="Helvetica Neue"/>
                        </a:rPr>
                        <a:t>   (NZD 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(8.9)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(9.7)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(10.8)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(12.6)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</a:tr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142C52"/>
                          </a:solidFill>
                          <a:latin typeface="Helvetica Neue"/>
                        </a:rPr>
                        <a:t>Margin 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11.6%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12.1%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12.8%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14.9%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</a:tr>
              <a:tr h="214884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142C52"/>
                          </a:solidFill>
                          <a:latin typeface="Helvetica Neue"/>
                        </a:rPr>
                        <a:t>Volume, M dozen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11.8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12.4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13.1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0" i="0">
                          <a:solidFill>
                            <a:srgbClr val="142C52"/>
                          </a:solidFill>
                          <a:latin typeface="Helvetica Neue"/>
                        </a:rPr>
                        <a:t>13.1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590288" y="3127248"/>
            <a:ext cx="3703320" cy="11887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1" i="0">
                <a:solidFill>
                  <a:srgbClr val="B07A4E"/>
                </a:solidFill>
                <a:latin typeface="Helvetica Neue"/>
              </a:rPr>
              <a:t>QoE flag: </a:t>
            </a:r>
            <a:r>
              <a:rPr sz="850" b="0" i="0">
                <a:solidFill>
                  <a:srgbClr val="142C52"/>
                </a:solidFill>
                <a:latin typeface="Helvetica Neue"/>
              </a:rPr>
              <a:t>the draft IM headlines NZD 12.6M ‘adjusted’ EBITDA -- NZD 1.8M (+16.7%) of addbacks above the NZD 10.8M broker figure, schedule not provided at this stage. This deck uses the NZD 10.8M reported base throughout.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Margin context: </a:t>
            </a:r>
            <a:r>
              <a:rPr sz="850" b="0" i="0">
                <a:solidFill>
                  <a:srgbClr val="142C52"/>
                </a:solidFill>
                <a:latin typeface="Helvetica Neue"/>
              </a:rPr>
              <a:t>industry range 8-15%, most operators 10-12% (Calthorpe Part 1); 12.8% is plausible given the free-range mix but sits below Mainland’s 14-16%.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780" b="0" i="1">
                <a:solidFill>
                  <a:srgbClr val="5A6B82"/>
                </a:solidFill>
                <a:latin typeface="Helvetica Neue"/>
              </a:rPr>
              <a:t>FX note: USD flat across FY22-24 reflects NZD depreciation (0.654 to 0.602 USD/NZD); NZD revenue grew 5.2% p.a.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49056" y="1188720"/>
            <a:ext cx="3236976" cy="256032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40496" y="1202436"/>
            <a:ext cx="3236976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SALE CONTEXT -- THREE VERSIONS IN CIRCULATION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49056" y="1444752"/>
            <a:ext cx="3236976" cy="3584448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558784" y="1536192"/>
            <a:ext cx="3017520" cy="34747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880" b="1" i="0">
                <a:solidFill>
                  <a:srgbClr val="142C52"/>
                </a:solidFill>
                <a:latin typeface="Helvetica Neue"/>
              </a:rPr>
              <a:t>Broker outreach: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partial sale to bring in a capital partner and fund cage-free capex; ‘no succession or governance overhang’; Mark continues post-transaction.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880" b="1" i="0">
                <a:solidFill>
                  <a:srgbClr val="142C52"/>
                </a:solidFill>
                <a:latin typeface="Helvetica Neue"/>
              </a:rPr>
              <a:t>Draft IM: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sale offered ‘in connection with Eleanor McKenna’s planned retirement from the family-board chair role’.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880" b="1" i="0">
                <a:solidFill>
                  <a:srgbClr val="142C52"/>
                </a:solidFill>
                <a:latin typeface="Helvetica Neue"/>
              </a:rPr>
              <a:t>Independent expert read: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‘a real exit, not a partial sell-down’ -- Mark has no children in the business and no fourth generation is lined up (Calthorpe Part 2); chair succession unresolved.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880" b="1" i="0">
                <a:solidFill>
                  <a:srgbClr val="142C52"/>
                </a:solidFill>
                <a:latin typeface="Helvetica Neue"/>
              </a:rPr>
              <a:t>Process hygiene: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two advisory firms appear in the process material (Tasman Mercantile outreach; Anchor Bay draft IM); mandate clarity to be confirmed.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880" b="1" i="0">
                <a:solidFill>
                  <a:srgbClr val="B07A4E"/>
                </a:solidFill>
                <a:latin typeface="Helvetica Neue"/>
              </a:rPr>
              <a:t>Read-through: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perimeter (% offered), decision rights and family alignment are unresolved and shape both valuation basis and Phase 2 execution pace. Confirmatory item.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Market structure: a real #2 by volume that public coverage does not show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Working anchors: ~3.75M national flock; producer roster per expert central case (FY26); Aurora additive to the publicly tracked cohort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1 [00:01:22-00:08:38], Part 2 [00:25:48-00:33:14], Part 3 [00:01:04-00:09:24]; Hartley Pearce hp-agri-nz-027 (28 Mar 2026); MPI/NAWAC census (Dec 2022); Antipodean Agri Research (Q3 2025); EPFNZ interview (7 May 2026).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02920" y="1444752"/>
          <a:ext cx="5120640" cy="2697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2920" y="1207008"/>
            <a:ext cx="512064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NZ PRODUCER ROSTER -- % OF NATIONAL VOLUME (FY26 WORKING ANCHOR, TRIANGULATED)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151376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404C61"/>
                </a:solidFill>
                <a:latin typeface="Helvetica Neue"/>
              </a:rPr>
              <a:t>Aurora does not appear in analyst coverage (Hartley Pearce tracks the cohort ex-Aurora); its 18% is layered additively, reconciled to a ~3.75M-bird national flock -- ~7% above the official 3.4-3.5M (Dec 2022 census), reflecting Phase 2 capacity additions and the under-counted long tail.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4855464"/>
            <a:ext cx="5120640" cy="713232"/>
          </a:xfrm>
          <a:prstGeom prst="rect">
            <a:avLst/>
          </a:prstGeom>
          <a:solidFill>
            <a:srgbClr val="EAEEF5"/>
          </a:solidFill>
          <a:ln w="12700">
            <a:solidFill>
              <a:srgbClr val="A88B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648" y="4919471"/>
            <a:ext cx="4937760" cy="6035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142C52"/>
                </a:solidFill>
                <a:latin typeface="Helvetica Neue"/>
              </a:rPr>
              <a:t>Two share lenses: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~18% of national volume (bottom-up) but ~22-23% of the retail channel -- Aurora is retail-concentrated and looks bigger through a retail-only lens. Both are used deliberately in this deck.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1207008"/>
            <a:ext cx="5788152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MARKET SIZE (FY24) AND SYSTEM MIX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897880" y="1444752"/>
          <a:ext cx="5788152" cy="12435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691640"/>
                <a:gridCol w="1078992"/>
                <a:gridCol w="3017520"/>
              </a:tblGrid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Measure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USD (NZD)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50" b="1" i="0">
                          <a:solidFill>
                            <a:srgbClr val="FFFFFF"/>
                          </a:solidFill>
                          <a:latin typeface="Helvetica Neue"/>
                        </a:rPr>
                        <a:t>Read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Retail channel, top-down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274M  (455M)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Population 5.22M x 229 eggs per capita x retail pricing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All production, bottom-up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325M  (540M)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3.75M flock x ~300 eggs x utilisation x channel gates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Structural gap ~19%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Foodservice 12-15% + industrial 8-10% + own-use 4-6% of volume; surfaced, not normalised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897880" y="2798064"/>
            <a:ext cx="5788152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404C61"/>
                </a:solidFill>
                <a:latin typeface="Helvetica Neue"/>
              </a:rPr>
              <a:t>System mix: official 33/33/34 colony-barn-FR (Dec 2022) is stale; current-era estimate ~40% free-range / 40% colony / 20% barn (expert; corroborated by Antipodean). Industry volume roughly flat (-0.7% p.a. revenue trend) with positive per-capita drift.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97880" y="3419856"/>
            <a:ext cx="5788152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CAGE-FREE READINESS -- % OF FLOCK ALREADY CAGE-FREE (MAY 2026, EXPERT ESTIMATES)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3675888"/>
            <a:ext cx="3703320" cy="19202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0" y="3675888"/>
            <a:ext cx="3703320" cy="192024"/>
          </a:xfrm>
          <a:prstGeom prst="rect">
            <a:avLst/>
          </a:prstGeom>
          <a:solidFill>
            <a:srgbClr val="88AA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983481" y="3675888"/>
            <a:ext cx="17830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142C52"/>
                </a:solidFill>
                <a:latin typeface="Helvetica Neue"/>
              </a:rPr>
              <a:t>Henergy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25328" y="3675888"/>
            <a:ext cx="20116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~100%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0" y="3945636"/>
            <a:ext cx="3703320" cy="19202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0" y="3945636"/>
            <a:ext cx="3147822" cy="19202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983481" y="3945636"/>
            <a:ext cx="17830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142C52"/>
                </a:solidFill>
                <a:latin typeface="Helvetica Neue"/>
              </a:rPr>
              <a:t>Mainland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69830" y="3945636"/>
            <a:ext cx="20116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~85%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0" y="4215384"/>
            <a:ext cx="3703320" cy="19202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858000" y="4215384"/>
            <a:ext cx="2684907" cy="19202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83481" y="4215384"/>
            <a:ext cx="17830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142C52"/>
                </a:solidFill>
                <a:latin typeface="Helvetica Neue"/>
              </a:rPr>
              <a:t>Zeagold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6915" y="4215384"/>
            <a:ext cx="20116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70-75%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58000" y="4485132"/>
            <a:ext cx="3703320" cy="19202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858000" y="4485132"/>
            <a:ext cx="2407158" cy="192024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983481" y="4485132"/>
            <a:ext cx="17830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142C52"/>
                </a:solidFill>
                <a:latin typeface="Helvetica Neue"/>
              </a:rPr>
              <a:t>Better Eggs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29166" y="4485132"/>
            <a:ext cx="20116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~65%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8000" y="4754880"/>
            <a:ext cx="3703320" cy="19202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858000" y="4754880"/>
            <a:ext cx="2221992" cy="192024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983481" y="4754880"/>
            <a:ext cx="17830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142C52"/>
                </a:solidFill>
                <a:latin typeface="Helvetica Neue"/>
              </a:rPr>
              <a:t>Aurora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0" y="4754880"/>
            <a:ext cx="20116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~60%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58000" y="5024628"/>
            <a:ext cx="3703320" cy="192024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858000" y="5024628"/>
            <a:ext cx="1759077" cy="192024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983481" y="5024628"/>
            <a:ext cx="17830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142C52"/>
                </a:solidFill>
                <a:latin typeface="Helvetica Neue"/>
              </a:rPr>
              <a:t>Heyden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81085" y="5024628"/>
            <a:ext cx="201168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45-50%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897880" y="5330952"/>
            <a:ext cx="5788152" cy="56692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404C61"/>
                </a:solidFill>
                <a:latin typeface="Helvetica Neue"/>
              </a:rPr>
              <a:t>Aurora is mid-pack in percentage terms but holds the cohort’s largest absolute colony block (~244k birds) -- the largest conversion task on the least slack. Taxonomy note: housing systems per MPI (FR / barn / colony); pasture-raised, organic and omega-3 are marketing tiers within free-range.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Value chain position: a mid-stack producer; retail captures the largest unit profit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Per-dozen profit pool, FY26 transaction-price anchors; Aurora covers grow-out through branded retail; Mainland is the only full-stack player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4 via value-chain margin annex (13 May 2026), incl. [00:03:30], [00:40:24]; Navis-Mainland press release (2017); RetailIQ scan data (Q1 2026); NZCC grocery study (2022).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188720"/>
            <a:ext cx="1591056" cy="475488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Genetics / DOC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EW Group ~75-80% of global layer genetics; NZ supply via Northern Hylines (Wellsford)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30552" y="1188720"/>
            <a:ext cx="1591056" cy="475488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76272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Feed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30552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176272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NZ imports ~60% of feed grain; third-party millers (PGW, Farmlands, Ridley...)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58184" y="1188720"/>
            <a:ext cx="1591056" cy="475488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03904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Pullet rearing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58184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03904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16-18 weeks; NZD 8-10 per bird sunk at point-of-lay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85816" y="1188720"/>
            <a:ext cx="1591056" cy="475488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31536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Lay / production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385816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31536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~300 eggs per hen per laying year; 610k layers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13448" y="1188720"/>
            <a:ext cx="1591056" cy="475488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059168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Grading + packing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13448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059168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On-farm plants, both islands; mid-generation kit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641080" y="1188720"/>
            <a:ext cx="1591056" cy="475488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86800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Distribution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641080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0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Chilled logistics; retailer DCs; Bidfood / Gilmours in FS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268712" y="1188720"/>
            <a:ext cx="1591056" cy="475488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314432" y="1216152"/>
            <a:ext cx="1499616" cy="4206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FFFFFF"/>
                </a:solidFill>
                <a:latin typeface="Helvetica Neue"/>
              </a:rPr>
              <a:t>Retail / FS / industrial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268712" y="1682496"/>
            <a:ext cx="1591056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314432" y="1719072"/>
            <a:ext cx="1499616" cy="6583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70" b="0" i="0">
                <a:solidFill>
                  <a:srgbClr val="404C61"/>
                </a:solidFill>
                <a:latin typeface="Helvetica Neue"/>
              </a:rPr>
              <a:t>Foodstuffs + Woolworths NZ duopoly ~70-80% of grocery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385816" y="2468880"/>
            <a:ext cx="4846320" cy="192024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458968" y="2468880"/>
            <a:ext cx="365760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1" i="0">
                <a:solidFill>
                  <a:srgbClr val="FFFFFF"/>
                </a:solidFill>
                <a:latin typeface="Helvetica Neue"/>
              </a:rPr>
              <a:t>Aurora operating coverage (4 of 7 scorecard stages, slide 7)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2697480"/>
            <a:ext cx="11356848" cy="192024"/>
          </a:xfrm>
          <a:prstGeom prst="rect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76072" y="2697480"/>
            <a:ext cx="5486400" cy="19202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1" i="0">
                <a:solidFill>
                  <a:srgbClr val="FFFFFF"/>
                </a:solidFill>
                <a:latin typeface="Helvetica Neue"/>
              </a:rPr>
              <a:t>Mainland full stack (7 of 7) -- the only fully integrated NZ producer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2920" y="2926080"/>
            <a:ext cx="11155680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60" b="0" i="1">
                <a:solidFill>
                  <a:srgbClr val="5A6B82"/>
                </a:solidFill>
                <a:latin typeface="Helvetica Neue"/>
              </a:rPr>
              <a:t>Aurora buys point-of-lay pullets externally and has no breeder/DOC stage, no feed mill, no industrial egg-products line and no category captaincy; branded retail presence via Sunbright plus ~50% private label.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920" y="3255263"/>
            <a:ext cx="6400800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PER-DOZEN PROFIT POOL (RETAIL CHANNEL, NZD; FY26 ANCHORS)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502920" y="3474719"/>
          <a:ext cx="6812280" cy="1481328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298448"/>
                <a:gridCol w="713232"/>
                <a:gridCol w="1078992"/>
                <a:gridCol w="1755648"/>
                <a:gridCol w="1097280"/>
                <a:gridCol w="868680"/>
              </a:tblGrid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Tier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Shelf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Producer gate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Producer EBITDA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Retailer net take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Retailer margin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Free-range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8.50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5.40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0.65-0.85  (12-16%)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~2.00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~24%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Barn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~7.00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4.40-4.60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0.50-0.65  (11-15%)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~1.55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~22%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Colony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~5.60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3.30-3.50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0.35-0.50  (9-14%)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~1.30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~23%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Foodservice (barn)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n/a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3.80-4.20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distributor +12-18% on gate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Industrial shell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n/a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3.20-3.60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0.25-0.40 (thinnest)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502920" y="5193791"/>
            <a:ext cx="6812280" cy="6035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404C61"/>
                </a:solidFill>
                <a:latin typeface="Helvetica Neue"/>
              </a:rPr>
              <a:t>Retailer EBITDA per dozen runs ~2.5x producer EBITDA per dozen on the same product. Industrial functions as a residual disposal channel for grading seconds (4-6% of throughput), not a strategic margin channel. USD reference: divide NZD by 1.68 (USD 0.595/NZD).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589520" y="3255263"/>
            <a:ext cx="4096512" cy="1481328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26680" y="3346703"/>
            <a:ext cx="3822192" cy="133502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950" b="0" i="1">
                <a:solidFill>
                  <a:srgbClr val="FFFFFF"/>
                </a:solidFill>
                <a:latin typeface="Helvetica Neue"/>
              </a:rPr>
              <a:t>“Retail in NZ is structurally the highest-margin step. Producer is asset-heavy, low-margin per dozen, capital-intensive. Retailer is asset-light... and captures the largest unit profit.”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00" b="0" i="0">
                <a:solidFill>
                  <a:srgbClr val="C4A484"/>
                </a:solidFill>
                <a:latin typeface="Helvetica Neue"/>
              </a:rPr>
              <a:t>R. Calthorpe, ex-Mainland exec -- Part 4 [00:03:30]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20" y="4846319"/>
            <a:ext cx="4096512" cy="1188720"/>
          </a:xfrm>
          <a:prstGeom prst="rect">
            <a:avLst/>
          </a:prstGeom>
          <a:solidFill>
            <a:srgbClr val="EAEEF5"/>
          </a:solidFill>
          <a:ln w="12700">
            <a:solidFill>
              <a:srgbClr val="A88B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708392" y="4937759"/>
            <a:ext cx="3858768" cy="10424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B07A4E"/>
                </a:solidFill>
                <a:latin typeface="Helvetica Neue"/>
              </a:rPr>
              <a:t>Price-taker read.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#2 at 18% behind a #1 at 27% that holds category captaincy at both retailers (worth 1-2pp of share-of-shelf); ~50% of Aurora’s retail volume is private label, where the producer has no pricing power by definition. Sell-side price-setter framing is not supported.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Integration and input-side exposure: #2 by share, #4-5 by integration depth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Aurora is structurally short feed, genetics and electricity leverage vs Mainland; shares packaging, labor and ETS exposure with the cohort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6 [00:09:48] via competitor annex (26 May 2026); Calthorpe Part 7 via supplier exposure annex (3 Jun 2026), incl. [00:07:18], [00:14:48], [00:20:56], [00:26:56], [00:33:56], [00:42:26], [00:53:42]; USDA FAS NZ grain reports; MBIE/Stats NZ electricity series; Cal-Maine 10-K FY2025 (feed 53.4% of farm production cost).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188720"/>
            <a:ext cx="5943600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VERTICAL-INTEGRATION SCORECARD (STAGES COVERED)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02920" y="1408176"/>
          <a:ext cx="5440680" cy="176936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481328"/>
                <a:gridCol w="758952"/>
                <a:gridCol w="603504"/>
                <a:gridCol w="603504"/>
                <a:gridCol w="603504"/>
                <a:gridCol w="731520"/>
                <a:gridCol w="658368"/>
              </a:tblGrid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Stage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Mainland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Aurora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Heyden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Better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Zeagold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Henergy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Breeder / DOC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◐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Feed mill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 140kt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Grow-out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Grading + pack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 auto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Branded retail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◐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Industrial / egg products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◐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Category captain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● both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196596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Stage count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7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4-5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4-5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2920" y="3401568"/>
            <a:ext cx="5440680" cy="6858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0" i="1">
                <a:solidFill>
                  <a:srgbClr val="404C61"/>
                </a:solidFill>
                <a:latin typeface="Helvetica Neue"/>
              </a:rPr>
              <a:t>“Aurora’s #2 share by volume sits alongside #4 or #5 ranking on integration depth... Aurora without the full stack does not earn a multiple uplift over that comp -- it earns a structural discount.”</a:t>
            </a:r>
            <a:r>
              <a:rPr sz="750" b="0" i="0">
                <a:solidFill>
                  <a:srgbClr val="5A6B82"/>
                </a:solidFill>
                <a:latin typeface="Helvetica Neue"/>
              </a:rPr>
              <a:t>  Calthorpe Part 6 [00:09:48]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1188720"/>
            <a:ext cx="5468112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INPUT-SIDE COST AND SUPPLY EXPOSURE (SHARE OF VARIABLE COST)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6217920" y="1408176"/>
          <a:ext cx="5468111" cy="32598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078992"/>
                <a:gridCol w="566928"/>
                <a:gridCol w="3822191"/>
              </a:tblGrid>
              <a:tr h="219456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Input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Share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Aurora position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Feed grain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55-65%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Structural short: no captive mill; 4-6 month pass-through lag vs MainFeeds’ 8-10 week inventory and forward purchasing; no usable futures hedge in NZ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Labor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18-22%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Common-mode: AEWV median-wage tightening; no RSE access; less automation leverage than Mainland (Zeagold vision line, 2025)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Electricity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8-12%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2024 tariff lock expires late 2027 as barn load ramps; +18-22% re-tariff indicated (~150-220bps margin headwind)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DOC / pullets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4-6%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External point-of-lay supply (Northern Hylines principal); EW Group controls ~75-80% of global layer genetics; 6-9 month waitlists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Packaging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4-6%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Huhtamaki Otahuhu is the only at-scale NZ moulded-fibre plant; a disruption propagates industry-wide in 2-3 weeks (common-mode)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Conversion equipment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capex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Big Dutchman / Vencomatic / Salmet; 9-14 month lead times; constrained national pipeline through 2027 (common-mode)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ETS / emissions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nil today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Agriculture removed from ETS (2024); re-inclusion signalled under a Labour-led government -- NZD 0.5-1.5M p.a. scenario (5-15% of EBITDA)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6217920" y="4937759"/>
            <a:ext cx="5468112" cy="841248"/>
          </a:xfrm>
          <a:prstGeom prst="rect">
            <a:avLst/>
          </a:prstGeom>
          <a:solidFill>
            <a:srgbClr val="EAEEF5"/>
          </a:solidFill>
          <a:ln w="12700">
            <a:solidFill>
              <a:srgbClr val="A88B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27648" y="5010911"/>
            <a:ext cx="5248656" cy="7315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B07A4E"/>
                </a:solidFill>
                <a:latin typeface="Helvetica Neue"/>
              </a:rPr>
              <a:t>Net read (expert):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one tier down vs Mainland on five of eight categories (feed, electricity, DOC, automation leverage, supplier-negotiation scale); cohort-equal on packaging, labor, ETS. The broker framing that ‘unit economics hold up given scale’ is not supported on the input side.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Customers and channel: durable relationships, heavily concentrated 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Top-3 retail accounts estimated at 60-70% of revenue; two Pams private-label lines retender inside 24 months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1 [00:11:51-00:12:38], Part 2 [00:15:01-00:18:54, 00:29:42]; Part 4 via value-chain annex (13 May 2026) [00:18:58-00:38:54]; Aurora website news (12 Mar 2026); Cal-Maine 10-K FY2025 (customer concentration); NZCC grocery study (2022).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188720"/>
            <a:ext cx="5486400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CUSTOMER CONCENTRATION (TRIANGULATED; UNAUDITED)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463040"/>
            <a:ext cx="329184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0">
                <a:solidFill>
                  <a:srgbClr val="404C61"/>
                </a:solidFill>
                <a:latin typeface="Helvetica Neue"/>
              </a:rPr>
              <a:t>Top-3 retail accounts (FSNI, FSSI, Woolworths NZ)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22191" y="1504188"/>
            <a:ext cx="178308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22191" y="1504188"/>
            <a:ext cx="1159002" cy="22860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6913" y="1504188"/>
            <a:ext cx="118872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1" i="0">
                <a:solidFill>
                  <a:srgbClr val="142C52"/>
                </a:solidFill>
                <a:latin typeface="Helvetica Neue"/>
              </a:rPr>
              <a:t>60-70% of revenue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792224"/>
            <a:ext cx="329184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0">
                <a:solidFill>
                  <a:srgbClr val="404C61"/>
                </a:solidFill>
                <a:latin typeface="Helvetica Neue"/>
              </a:rPr>
              <a:t>   of which Foodstuffs banners (share of retail volume)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22191" y="1833372"/>
            <a:ext cx="178308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822191" y="1833372"/>
            <a:ext cx="1025270" cy="228600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3182" y="1833372"/>
            <a:ext cx="118872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1" i="0">
                <a:solidFill>
                  <a:srgbClr val="142C52"/>
                </a:solidFill>
                <a:latin typeface="Helvetica Neue"/>
              </a:rPr>
              <a:t>55-60%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21408"/>
            <a:ext cx="329184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0">
                <a:solidFill>
                  <a:srgbClr val="404C61"/>
                </a:solidFill>
                <a:latin typeface="Helvetica Neue"/>
              </a:rPr>
              <a:t>   of which Woolworths NZ (share of retail volume)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22191" y="2162556"/>
            <a:ext cx="178308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822191" y="2162556"/>
            <a:ext cx="668655" cy="228600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36566" y="2162556"/>
            <a:ext cx="118872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1" i="0">
                <a:solidFill>
                  <a:srgbClr val="142C52"/>
                </a:solidFill>
                <a:latin typeface="Helvetica Neue"/>
              </a:rPr>
              <a:t>35-40%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2450592"/>
            <a:ext cx="329184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0">
                <a:solidFill>
                  <a:srgbClr val="404C61"/>
                </a:solidFill>
                <a:latin typeface="Helvetica Neue"/>
              </a:rPr>
              <a:t>Cal-Maine top-3 reference (FY25 10-K, ~50x scale)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22191" y="2491740"/>
            <a:ext cx="178308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822191" y="2491740"/>
            <a:ext cx="877275" cy="228600"/>
          </a:xfrm>
          <a:prstGeom prst="rect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45186" y="2491740"/>
            <a:ext cx="118872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1" i="0">
                <a:solidFill>
                  <a:srgbClr val="142C52"/>
                </a:solidFill>
                <a:latin typeface="Helvetica Neue"/>
              </a:rPr>
              <a:t>49.2%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798064"/>
            <a:ext cx="5486400" cy="71323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Three legal counterparties, two strategic accounts: </a:t>
            </a:r>
            <a:r>
              <a:rPr sz="850" b="0" i="0">
                <a:solidFill>
                  <a:srgbClr val="142C52"/>
                </a:solidFill>
                <a:latin typeface="Helvetica Neue"/>
              </a:rPr>
              <a:t>FSNI and FSSI contract separately but share banners and tender behaviour -- a loss at one tends to spill to the other. Point estimate ~65% top-3 (Calthorpe); audited top-10 is the #1 confirmatory data request.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Buying-power asymmetry: </a:t>
            </a:r>
            <a:r>
              <a:rPr sz="850" b="0" i="0">
                <a:solidFill>
                  <a:srgbClr val="142C52"/>
                </a:solidFill>
                <a:latin typeface="Helvetica Neue"/>
              </a:rPr>
              <a:t>Woolworths’ single national buyer extracts an estimated 3-5pp more producer margin compression than Foodstuffs on equivalent spec; Aurora’s Foodstuffs tilt is the better side of the asymmetry.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3968496"/>
            <a:ext cx="5486400" cy="1481328"/>
          </a:xfrm>
          <a:prstGeom prst="rect">
            <a:avLst/>
          </a:prstGeom>
          <a:solidFill>
            <a:srgbClr val="EAEEF5"/>
          </a:solidFill>
          <a:ln w="15240">
            <a:solidFill>
              <a:srgbClr val="88AAA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4041648"/>
            <a:ext cx="5266944" cy="13716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900" b="1" i="0">
                <a:solidFill>
                  <a:srgbClr val="142C52"/>
                </a:solidFill>
                <a:latin typeface="Helvetica Neue"/>
              </a:rPr>
              <a:t>Durability evidence (positives)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15+ year supply relationships across all three accounts; relationships built in the 1980s-90s and maintained since.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Foodstuffs agreement extended through 2030 (announced 12 Mar 2026), covering free-range, barn and -- during the transition window -- colony ranges across both banners.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Payment terms standard (Foodstuffs 60d; Woolworths 60-90d; feed paid on 30d): ~NZD 5M receivables float -- a working-capital cost, not a relationship red flag.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63640" y="1188720"/>
            <a:ext cx="5422392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PRIVATE-LABEL EXPOSURE AND UNIT ECONOMICS (NZD PER DOZEN)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6263640" y="1426464"/>
          <a:ext cx="5422392" cy="123444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417320"/>
                <a:gridCol w="960120"/>
                <a:gridCol w="1600200"/>
                <a:gridCol w="1444752"/>
              </a:tblGrid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/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Branded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Private label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PL share of Aurora volume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Free-range gate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5.40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4.55-4.85  (-12-18%)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~48%  (range 40-55%)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Barn gate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4.50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3.85-4.10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~55-65%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EBITDA / dozen, FR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0.65-0.85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0.30-0.45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Blended retail PL ~50%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142C52"/>
                          </a:solidFill>
                          <a:latin typeface="Helvetica Neue"/>
                        </a:rPr>
                        <a:t>EBITDA / dozen, barn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0.50-0.65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>0.20-0.35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142C52"/>
                          </a:solidFill>
                          <a:latin typeface="Helvetica Neue"/>
                        </a:rPr>
                        <a:t/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263640" y="2761488"/>
            <a:ext cx="5422392" cy="96926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Margin truth-test: </a:t>
            </a:r>
            <a:r>
              <a:rPr sz="850" b="0" i="0">
                <a:solidFill>
                  <a:srgbClr val="142C52"/>
                </a:solidFill>
                <a:latin typeface="Helvetica Neue"/>
              </a:rPr>
              <a:t>a 50/50 branded-PL free-range book blends to ~NZD 0.575 EBITDA per dozen -- ~23% below a pure-branded model. Aurora’s reported 12.8% margin is consistent with this blend; pure-branded comps imply 15-17% and will overstate achievable margin.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Trade spend: </a:t>
            </a:r>
            <a:r>
              <a:rPr sz="850" b="0" i="0">
                <a:solidFill>
                  <a:srgbClr val="142C52"/>
                </a:solidFill>
                <a:latin typeface="Helvetica Neue"/>
              </a:rPr>
              <a:t>4-7% of retail revenue flows back to retailers (slotting, end-caps, multi-buy rebates); netted in gate prices but not broken out in management accounts -- request the roll-up.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263640" y="3858768"/>
            <a:ext cx="5422392" cy="1371600"/>
          </a:xfrm>
          <a:prstGeom prst="rect">
            <a:avLst/>
          </a:prstGeom>
          <a:solidFill>
            <a:srgbClr val="EAEEF5"/>
          </a:solidFill>
          <a:ln w="15240">
            <a:solidFill>
              <a:srgbClr val="B07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73368" y="3931920"/>
            <a:ext cx="5202936" cy="12618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900" b="1" i="0">
                <a:solidFill>
                  <a:srgbClr val="B07A4E"/>
                </a:solidFill>
                <a:latin typeface="Helvetica Neue"/>
              </a:rPr>
              <a:t>Retender cliff (key channel risk)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850" b="0" i="0">
                <a:solidFill>
                  <a:srgbClr val="142C52"/>
                </a:solidFill>
                <a:latin typeface="Helvetica Neue"/>
              </a:rPr>
              <a:t>Foodstuffs Own Brands (Pams) tenders run ~3-year cycles; two of Aurora’s PL lines come up inside the next 24 months (expert sector contacts). Loss of a single Pams free-range tender removes roughly USD 4.8-7.1M (NZD 8-12M) of revenue at gate prices.</a:t>
            </a:r>
          </a:p>
          <a:p>
            <a:pPr algn="l">
              <a:spcBef>
                <a:spcPts val="0"/>
              </a:spcBef>
              <a:spcAft>
                <a:spcPts val="350"/>
              </a:spcAft>
            </a:pPr>
            <a:r>
              <a:rPr sz="819" b="0" i="1">
                <a:solidFill>
                  <a:srgbClr val="404C61"/>
                </a:solidFill>
                <a:latin typeface="Helvetica Neue"/>
              </a:rPr>
              <a:t>“Private-label tender losses are the single largest revenue-cliff risk for a half-PL producer.”  Calthorpe Part 4 [00:38:54]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Consumer demand: real category tailwinds; an elastic free-range tier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Per-capita demand drifts up ~0.6-0.8% p.a.; Aurora’s mix is long the price-elastic commodity free-range tier and short the durable specialty tiers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ACII dietary trends survey Wave 11 + egg category addendum (2025) via consumer-demand annex (19 May 2026); Calthorpe Part 5 [00:03:12, 00:06:02, 00:13:26-00:19:36, 00:27:56, 00:30:22, 00:35:48]; RetailIQ scan data Q1 2026 (Elasticity, PromoFrequency tabs); Heart Foundation NZ guidance; Stats NZ projections.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188720"/>
            <a:ext cx="3657600" cy="256032"/>
          </a:xfrm>
          <a:prstGeom prst="rect">
            <a:avLst/>
          </a:prstGeom>
          <a:solidFill>
            <a:srgbClr val="88AA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1202436"/>
            <a:ext cx="365760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CATEGORY TAILWINDS (VOLUME)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444752"/>
            <a:ext cx="3657600" cy="3310128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1536192"/>
            <a:ext cx="3438144" cy="32004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Dietary-mix shift +0.4-0.5pp p.a.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Flexitarians now 21.4% of adults (14.3% in Wave 7) and, counter-intuitively, flexitarian (242) and vegetarian (263) segments out-consume traditional omnivores (224 eggs per adult per year).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Demographic compounding +0.2-0.3pp p.a.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Asian-NZ cohort consumes 268 eggs (+17% vs national 229) and grows from ~17% to ~22-24% of adults by 2038 (Stats NZ).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Generational mix positive.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Gen Z 245 vs Boomers 218 eggs per year.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Narrative tailwinds.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‘High in protein’ purchase driver 8th to 3rd; ‘NZ-made’ 5th to 2nd; Heart Foundation now allows up to 6 eggs per week for at-risk groups (vs ‘limit to three’ in the late 1990s).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404C61"/>
                </a:solidFill>
                <a:latin typeface="Helvetica Neue"/>
              </a:rPr>
              <a:t>Net per-capita drift: +0.6-0.8% p.a. on top of ~0.9% population growth.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70248" y="1188720"/>
            <a:ext cx="3657600" cy="256032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61688" y="1202436"/>
            <a:ext cx="365760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TIER HEADWINDS AND SUBSTITUTION RISKS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70248" y="1444752"/>
            <a:ext cx="3657600" cy="3310128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79976" y="1536192"/>
            <a:ext cx="3438144" cy="32004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Stated vs revealed preference.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65-70% of shoppers say they prefer free-range; under a NZD 30/week budget squeeze 42% of FR buyers say they would trade down and 21% actually switched (32% in bottom-two income quintiles). 20-25% of FR buyers are price-sensitive flippers.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Scan-data elasticities (Q1 2026).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FR commodity own-price -1.34 (elastic; on promo 54-69% of weeks at 18-22% depth); colony -0.42, pasture-raised -0.56 (inelastic). FR-to-barn cross-elasticity +0.71: scaling barn supply directly cannibalises commodity FR.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Plant-based substitutes: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under 1% of category; trial-to-regular conversion ~1%. Tail risk 1.5-2.5% of national volume by FY28-30, contingent on a major ranging a plant-based SKU on the egg shelf (NZ lags AU assortment by 18-30 months). Not there yet -- a watch trigger, not a base case.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Industrial-side substitution: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2024-25 price spike pushed processors (Goodman Fielder, GWF) toward liquid egg and aquafaba in some lines.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37576" y="1188720"/>
            <a:ext cx="3657600" cy="256032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29016" y="1202436"/>
            <a:ext cx="365760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AURORA’S POSITION IN THE DEMAND PICTURE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037576" y="1517904"/>
          <a:ext cx="3657599" cy="116586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033271"/>
                <a:gridCol w="502920"/>
                <a:gridCol w="566928"/>
                <a:gridCol w="786384"/>
                <a:gridCol w="768096"/>
              </a:tblGrid>
              <a:tr h="233172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FFFFFF"/>
                          </a:solidFill>
                          <a:latin typeface="Helvetica Neue"/>
                        </a:rPr>
                        <a:t>Tier (vs barn)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60" b="1" i="0">
                          <a:solidFill>
                            <a:srgbClr val="FFFFFF"/>
                          </a:solidFill>
                          <a:latin typeface="Helvetica Neue"/>
                        </a:rPr>
                        <a:t>WTP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60" b="1" i="0">
                          <a:solidFill>
                            <a:srgbClr val="FFFFFF"/>
                          </a:solidFill>
                          <a:latin typeface="Helvetica Neue"/>
                        </a:rPr>
                        <a:t>Repeat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60" b="1" i="0">
                          <a:solidFill>
                            <a:srgbClr val="FFFFFF"/>
                          </a:solidFill>
                          <a:latin typeface="Helvetica Neue"/>
                        </a:rPr>
                        <a:t>Top-2 income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FFFFFF"/>
                          </a:solidFill>
                          <a:latin typeface="Helvetica Neue"/>
                        </a:rPr>
                        <a:t>Aurora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FR commodity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+21%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78%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54%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Core; ~50% PL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Omega-3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+44%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58%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69%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None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Pasture-raised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+62%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71%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78%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~2% rev SKU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Cert. organic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+78%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63%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82%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None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8037576" y="2834640"/>
            <a:ext cx="3657600" cy="19202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B07A4E"/>
                </a:solidFill>
                <a:latin typeface="Helvetica Neue"/>
              </a:rPr>
              <a:t>Long the elastic tier, short the durable tiers.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Aurora’s premium volume is overwhelmingly commodity free-range -- the tier facing both supply-side premium compression and the highest consumer price-elasticity. The durable, income-insulated specialty tiers (pasture-raised, omega-3, organic) are where Better Eggs has built a bench and Aurora has not.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Retailer assortment as the demand signal: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both majors launched premium-tier PL (Pams Finest, Macro FR) -- revealed confirmation of premium demand; neither yet ranges plant-based on the egg shelf.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0" i="1">
                <a:solidFill>
                  <a:srgbClr val="404C61"/>
                </a:solidFill>
                <a:latin typeface="Helvetica Neue"/>
              </a:rPr>
              <a:t>Sell-side framing check: ‘structural consumer tailwind for free-range’ is wrong as stated -- category volume yes, commodity-FR premium no (it is compressing from both sides).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4937759"/>
            <a:ext cx="11183112" cy="1188720"/>
          </a:xfrm>
          <a:prstGeom prst="rect">
            <a:avLst/>
          </a:prstGeom>
          <a:solidFill>
            <a:srgbClr val="FFFFFF"/>
          </a:solidFill>
          <a:ln w="15240">
            <a:solidFill>
              <a:srgbClr val="EAE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10911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142C52"/>
                </a:solidFill>
                <a:latin typeface="Helvetica Neue"/>
              </a:rPr>
              <a:t>FREE-RANGE PREMIUM OVER BARN (WHOLESALE GATE, TRANSACTION PRICES)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03320" y="5212079"/>
            <a:ext cx="566928" cy="713232"/>
          </a:xfrm>
          <a:prstGeom prst="rect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38728" y="5029199"/>
            <a:ext cx="9144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~30%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19856" y="5943599"/>
            <a:ext cx="1133856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404C61"/>
                </a:solidFill>
                <a:latin typeface="Helvetica Neue"/>
              </a:rPr>
              <a:t>Historical
(late 2010s)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92040" y="5449823"/>
            <a:ext cx="566928" cy="475488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27448" y="5266943"/>
            <a:ext cx="9144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18-22%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08576" y="5943599"/>
            <a:ext cx="1133856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404C61"/>
                </a:solidFill>
                <a:latin typeface="Helvetica Neue"/>
              </a:rPr>
              <a:t>FY26
(current prints)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80760" y="5592469"/>
            <a:ext cx="566928" cy="332841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16168" y="5409589"/>
            <a:ext cx="9144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~14%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97296" y="5943599"/>
            <a:ext cx="1133856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404C61"/>
                </a:solidFill>
                <a:latin typeface="Helvetica Neue"/>
              </a:rPr>
              <a:t>FY27
(expert central)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69480" y="5640018"/>
            <a:ext cx="566928" cy="285292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104888" y="5457138"/>
            <a:ext cx="9144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~12%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86016" y="5943599"/>
            <a:ext cx="1133856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404C61"/>
                </a:solidFill>
                <a:latin typeface="Helvetica Neue"/>
              </a:rPr>
              <a:t>FY28
(expert central)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49640" y="5029199"/>
            <a:ext cx="3017520" cy="10607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0">
                <a:solidFill>
                  <a:srgbClr val="142C52"/>
                </a:solidFill>
                <a:latin typeface="Helvetica Neue"/>
              </a:rPr>
              <a:t>Mechanism: barn capex per bird (NZD 45-65) is ~1/3 of free-range (NZD 110-150); converted colony volume lands mostly in barn, eroding FR scarcity. Bands: downside 8-10%, upside 14-15% by FY28. EU precedent: 25-35% compressed to 12-18% in 3-5 years.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5504687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80" b="0" i="1">
                <a:solidFill>
                  <a:srgbClr val="B07A4E"/>
                </a:solidFill>
                <a:latin typeface="Helvetica Neue"/>
              </a:rPr>
              <a:t>Sell-side claims ‘30%+ has averaged the past decade and is expected to remain’. Retail buyers are not paying it in 2026.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Production economics, by-products and the land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The bird is a depreciating asset on an 18-month clock; manure is a real offset; alternative-use of the sites is a talking point, not evidenced value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Calder operator interview (4 Jun 2026) [00:01:18-00:15:14] and Calthorpe Part 8 [00:18:48-00:27:18] via business-model annex (6 Jun 2026); Calthorpe Part 7 [00:51:14]; Tasman Mercantile follow-up email (28 May 2026); WOAH self-declaration (Sep 2025); NPS-HPL (2022); Hy-Line / Lohmann performance guides.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188720"/>
            <a:ext cx="6400800" cy="201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THE 18-MONTH BIRD CYCLE (ALL PHASES RUN IN PARALLEL ACROSS STAGGERED FLOCKS)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1426464"/>
            <a:ext cx="2212848" cy="310896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426464"/>
            <a:ext cx="210312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FFFFFF"/>
                </a:solidFill>
                <a:latin typeface="Helvetica Neue"/>
              </a:rPr>
              <a:t>Pullet rearing  0-18 wks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1737360"/>
            <a:ext cx="2212848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1783080"/>
            <a:ext cx="2084831" cy="6400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0" i="0">
                <a:solidFill>
                  <a:srgbClr val="404C61"/>
                </a:solidFill>
                <a:latin typeface="Helvetica Neue"/>
              </a:rPr>
              <a:t>No eggs; NZD 8-10 sunk per bird at point-of-lay; bought externally (Northern Hylines principal)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2734056" y="1499616"/>
            <a:ext cx="164592" cy="164592"/>
          </a:xfrm>
          <a:prstGeom prst="rightArrow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98648" y="1426464"/>
            <a:ext cx="2212848" cy="310896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62656" y="1426464"/>
            <a:ext cx="210312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FFFFFF"/>
                </a:solidFill>
                <a:latin typeface="Helvetica Neue"/>
              </a:rPr>
              <a:t>Peak lay  25-35 wks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98648" y="1737360"/>
            <a:ext cx="2212848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62656" y="1783080"/>
            <a:ext cx="2084831" cy="6400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0" i="0">
                <a:solidFill>
                  <a:srgbClr val="404C61"/>
                </a:solidFill>
                <a:latin typeface="Helvetica Neue"/>
              </a:rPr>
              <a:t>~300 eggs per hen per laying year (~280 per calendar year); production curve peaks at ~1 egg/day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129784" y="1499616"/>
            <a:ext cx="164592" cy="164592"/>
          </a:xfrm>
          <a:prstGeom prst="rightArrow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294376" y="1426464"/>
            <a:ext cx="2212848" cy="310896"/>
          </a:xfrm>
          <a:prstGeom prst="rect">
            <a:avLst/>
          </a:prstGeom>
          <a:solidFill>
            <a:srgbClr val="404C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58384" y="1426464"/>
            <a:ext cx="2103120" cy="31089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FFFFFF"/>
                </a:solidFill>
                <a:latin typeface="Helvetica Neue"/>
              </a:rPr>
              <a:t>Depopulation  70-80 wks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94376" y="1737360"/>
            <a:ext cx="2212848" cy="71323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58384" y="1783080"/>
            <a:ext cx="2084831" cy="6400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0" i="0">
                <a:solidFill>
                  <a:srgbClr val="404C61"/>
                </a:solidFill>
                <a:latin typeface="Helvetica Neue"/>
              </a:rPr>
              <a:t>Bird removed, shed cleaned and restocked; spent hen realises NZD 0.40-1.20 -- some years a net cost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2523744"/>
            <a:ext cx="6949440" cy="56692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40" b="1" i="0">
                <a:solidFill>
                  <a:srgbClr val="142C52"/>
                </a:solidFill>
                <a:latin typeface="Helvetica Neue"/>
              </a:rPr>
              <a:t>Operating implication: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Aurora’s 610k-layer flock implies a ~720-800k total bird population at any time (including ~120k pullets) and a full flock cycle every 15-18 months. Output mix: Grade A retail 65-75%; seconds to a regional breaker 25-30% (low margin); spoilage 1-5%.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3163824"/>
            <a:ext cx="694944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BY-PRODUCT ECONOMICS AND REVENUE OFFSETS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02920" y="3364992"/>
          <a:ext cx="7004304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896112"/>
                <a:gridCol w="2331720"/>
                <a:gridCol w="2103120"/>
                <a:gridCol w="1673352"/>
              </a:tblGrid>
              <a:tr h="219456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Stream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Route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Economics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Read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Spent hens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Pet food (ZIWI, Mighty Mix); rendering (Lowe Industries); small Pacific live-export slice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NZD 0.40-1.20 / bird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Closer to a cost than a revenue line; not a value lever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Manure offtake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Ravensdown / Ballance, Class A organic input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NZD 15-25/t x 18-22kt = USD 0.2-0.3M (NZD 0.3-0.5M) p.a.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Real, commonly missed offset; confirm if already in FY24 base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Seconds / liquid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Regional breaker (industrial)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Thinnest margin (NZD 0.25-0.40 / dozen)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Disposal channel for 25-30% of throughput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H7N6 overlay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Biosecurity, cleaning, movement controls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~3-5% one-off FY25 opex overlay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Normalising; HPAI-free status restored Sep 2025 (WOAH)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7699248" y="1188720"/>
            <a:ext cx="3986784" cy="256032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90688" y="1202436"/>
            <a:ext cx="3986784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ALTERNATIVE-USE OPTIONALITY -- CONTESTED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99248" y="1444752"/>
            <a:ext cx="3986784" cy="3822191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08976" y="1536192"/>
            <a:ext cx="3767328" cy="3703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40" b="1" i="0">
                <a:solidFill>
                  <a:srgbClr val="142C52"/>
                </a:solidFill>
                <a:latin typeface="Helvetica Neue"/>
              </a:rPr>
              <a:t>Sell-side claim (28 May 2026): </a:t>
            </a:r>
            <a:r>
              <a:rPr sz="840" b="0" i="1">
                <a:solidFill>
                  <a:srgbClr val="142C52"/>
                </a:solidFill>
                <a:latin typeface="Helvetica Neue"/>
              </a:rPr>
              <a:t>‘meaningful alternative-use optionality beyond the egg business... including data-centre and utility-scale solar applications... a non-trivial underpin on the headline transaction value.’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40" b="1" i="0">
                <a:solidFill>
                  <a:srgbClr val="142C52"/>
                </a:solidFill>
                <a:latin typeface="Helvetica Neue"/>
              </a:rPr>
              <a:t>Independent read (expert + operator):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19" b="0" i="0">
                <a:solidFill>
                  <a:srgbClr val="142C52"/>
                </a:solidFill>
                <a:latin typeface="Helvetica Neue"/>
              </a:rPr>
              <a:t>Data centres: all three hyperscale builds (Microsoft, AWS, CDC) cluster in NW Auckland on the 220kV grid + fibre rings; Waikato site is 100-130km south; Canterbury is the wrong island. Off-corridor grid build of NZD 30-80M kills the economics.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19" b="0" i="0">
                <a:solidFill>
                  <a:srgbClr val="142C52"/>
                </a:solidFill>
                <a:latin typeface="Helvetica Neue"/>
              </a:rPr>
              <a:t>Solar: agrivoltaics = 25-30 year lease at agri going-concern (~NZD 30-60k/ha), not a premium buy-out; Canterbury not a named developer target zone.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19" b="0" i="0">
                <a:solidFill>
                  <a:srgbClr val="142C52"/>
                </a:solidFill>
                <a:latin typeface="Helvetica Neue"/>
              </a:rPr>
              <a:t>Dairy / horticulture: conversion capex NZD 25-40k per cow; Selwyn nutrient rules adverse; kiwifruit / wine locked to other regions.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19" b="0" i="0">
                <a:solidFill>
                  <a:srgbClr val="142C52"/>
                </a:solidFill>
                <a:latin typeface="Helvetica Neue"/>
              </a:rPr>
              <a:t>Both sites: rural-production zoning, HPL-overlay soils, 24-36 month consenting plus appeal rights. Realistic floor and ceiling: neighbour amalgamation at rural going-concern.</a:t>
            </a:r>
          </a:p>
          <a:p>
            <a:pPr algn="l">
              <a:spcBef>
                <a:spcPts val="0"/>
              </a:spcBef>
              <a:spcAft>
                <a:spcPts val="450"/>
              </a:spcAft>
            </a:pPr>
            <a:r>
              <a:rPr sz="840" b="1" i="0">
                <a:solidFill>
                  <a:srgbClr val="B07A4E"/>
                </a:solidFill>
                <a:latin typeface="Helvetica Neue"/>
              </a:rPr>
              <a:t>Treatment in this deck: no optionality premium is carried. The named-buyer test goes to confirmatory as an open question.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1  |  ASSET PROFILE &amp; COMPETITIVE 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Phase 2 conversion: the bridge math is tight and the sell-side numbers do not 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End-2027 is ~19 months out; the critical path runs 18-30 months; no consent filings are visible; independent capex sits 40-60% above the IM figure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2 [00:01:18-00:08:30], Part 3 [00:15:24-00:31:48]; Part 7 [00:26:56-00:30:18] via supplier annex; draft IM v0.4 sec. 5; broker outreach (20 Apr 2026); Aurora website; EPFNZ interview (7 May 2026); retailer commitments compilation (Sep 2025).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207008"/>
            <a:ext cx="73152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CRITICAL-PATH MATH VS THE DEADLINE (MONTHS FROM JUNE 2026)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1463040"/>
            <a:ext cx="1755648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60" b="1" i="0">
                <a:solidFill>
                  <a:srgbClr val="404C61"/>
                </a:solidFill>
                <a:latin typeface="Helvetica Neue"/>
              </a:rPr>
              <a:t>Resource + building consents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6000" y="1476756"/>
            <a:ext cx="8686800" cy="21031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286000" y="1476756"/>
            <a:ext cx="1737360" cy="210312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096512" y="1476756"/>
            <a:ext cx="4206240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20" b="0" i="0">
                <a:solidFill>
                  <a:srgbClr val="404C61"/>
                </a:solidFill>
                <a:latin typeface="Helvetica Neue"/>
              </a:rPr>
              <a:t>4-6 mo non-notified; 9-12 if publicly notified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1751076"/>
            <a:ext cx="1755648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60" b="1" i="0">
                <a:solidFill>
                  <a:srgbClr val="404C61"/>
                </a:solidFill>
                <a:latin typeface="Helvetica Neue"/>
              </a:rPr>
              <a:t>Physical build (shell reuse)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86000" y="1764792"/>
            <a:ext cx="8686800" cy="21031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23360" y="1764792"/>
            <a:ext cx="4632960" cy="210312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078224" y="1764792"/>
            <a:ext cx="4206240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20" b="0" i="0">
                <a:solidFill>
                  <a:srgbClr val="FFFFFF"/>
                </a:solidFill>
                <a:latin typeface="Helvetica Neue"/>
              </a:rPr>
              <a:t>12-18 mo once consents granted (14-16 expected for Aurora)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039112"/>
            <a:ext cx="1755648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60" b="1" i="0">
                <a:solidFill>
                  <a:srgbClr val="404C61"/>
                </a:solidFill>
                <a:latin typeface="Helvetica Neue"/>
              </a:rPr>
              <a:t>DOC / pullet supply (parallel)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86000" y="2052828"/>
            <a:ext cx="8686800" cy="21031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181600" y="2052828"/>
            <a:ext cx="2606040" cy="210312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236464" y="2052828"/>
            <a:ext cx="4206240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20" b="0" i="0">
                <a:solidFill>
                  <a:srgbClr val="142C52"/>
                </a:solidFill>
                <a:latin typeface="Helvetica Neue"/>
              </a:rPr>
              <a:t>6-9 mo order-to-delivery; breeders at capacity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2327148"/>
            <a:ext cx="1755648" cy="237744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60" b="1" i="0">
                <a:solidFill>
                  <a:srgbClr val="404C61"/>
                </a:solidFill>
                <a:latin typeface="Helvetica Neue"/>
              </a:rPr>
              <a:t>Equipment lead (Big Dutchman)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86000" y="2340864"/>
            <a:ext cx="8686800" cy="210312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444240" y="2340864"/>
            <a:ext cx="4053840" cy="210312"/>
          </a:xfrm>
          <a:prstGeom prst="rect">
            <a:avLst/>
          </a:prstGeom>
          <a:solidFill>
            <a:srgbClr val="C4A4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99104" y="2340864"/>
            <a:ext cx="4206240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20" b="0" i="0">
                <a:solidFill>
                  <a:srgbClr val="142C52"/>
                </a:solidFill>
                <a:latin typeface="Helvetica Neue"/>
              </a:rPr>
              <a:t>9-14 mo order to commissioning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787640" y="1426464"/>
            <a:ext cx="27940" cy="1188720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61760" y="2615184"/>
            <a:ext cx="27432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760" b="1" i="0">
                <a:solidFill>
                  <a:srgbClr val="B07A4E"/>
                </a:solidFill>
                <a:latin typeface="Helvetica Neue"/>
              </a:rPr>
              <a:t>END-2027 RETAILER DEADLINE (~19 MONTHS)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2852928"/>
            <a:ext cx="11155680" cy="42062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40" b="0" i="0">
                <a:solidFill>
                  <a:srgbClr val="142C52"/>
                </a:solidFill>
                <a:latin typeface="Helvetica Neue"/>
              </a:rPr>
              <a:t>Best case 18-20 months end-to-end; worst case 24-30. To land before the deadline, consents needed to be lodged in 2025. Nothing visible in Selwyn or Waikato District public RMA registers (checked May 2026); pre-lodgement engagement would not show. Expert odds: ~50/50 if planning started ~6 months ago; effectively zero if starting now (mid-to-late 2028 landing).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3419856"/>
            <a:ext cx="73152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SELL-SIDE CLAIMS VS INDEPENDENT EVIDENCE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502920" y="3621024"/>
          <a:ext cx="7178040" cy="204825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51760"/>
                <a:gridCol w="3502152"/>
                <a:gridCol w="1024128"/>
              </a:tblGrid>
              <a:tr h="219456"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Claim (source)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Independent evidence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1" i="0">
                          <a:solidFill>
                            <a:srgbClr val="FFFFFF"/>
                          </a:solidFill>
                          <a:latin typeface="Helvetica Neue"/>
                        </a:rPr>
                        <a:t>Status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‘Resource consents in active progress; build commences Q3 2026’ (IM)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No lodgement found in either catchment’s public register; equipment reportedly ordered late 2025 (industry chatter), implying commissioning Q3 2026-Q1 2027 if true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1" i="0">
                          <a:solidFill>
                            <a:srgbClr val="B07A4E"/>
                          </a:solidFill>
                          <a:latin typeface="Helvetica Neue"/>
                        </a:rPr>
                        <a:t>Unverified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Capex NZD 8-10M, ‘in line with industry benchmarks’ (IM)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NZD 45-65 per bird x ~244k colony birds = USD 6.5-9.5M (NZD 11-16M); EPFNZ corroborates the per-bird range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1" i="0">
                          <a:solidFill>
                            <a:srgbClr val="B07A4E"/>
                          </a:solidFill>
                          <a:latin typeface="Helvetica Neue"/>
                        </a:rPr>
                        <a:t>Contradicted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‘Clear path to complete by 2027; capex committed; balance sheet funds it’ (broker)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Self-funding credible (minimal debt) -- but the constraint is time, not capital; 50/50 at best on expert read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1" i="0">
                          <a:solidFill>
                            <a:srgbClr val="404C61"/>
                          </a:solidFill>
                          <a:latin typeface="Helvetica Neue"/>
                        </a:rPr>
                        <a:t>Partly supported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‘On track for 2027’ (company website)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0" i="0">
                          <a:solidFill>
                            <a:srgbClr val="142C52"/>
                          </a:solidFill>
                          <a:latin typeface="Helvetica Neue"/>
                        </a:rPr>
                        <a:t>Unverifiable outside-in; consent evidence is the test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70" b="1" i="0">
                          <a:solidFill>
                            <a:srgbClr val="B07A4E"/>
                          </a:solidFill>
                          <a:latin typeface="Helvetica Neue"/>
                        </a:rPr>
                        <a:t>Unverified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7882127" y="3419856"/>
            <a:ext cx="3803904" cy="256032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973567" y="3433572"/>
            <a:ext cx="3803904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WHAT A SLIP INTO 2028 COSTS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882127" y="3675888"/>
            <a:ext cx="3803904" cy="22860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91855" y="3767328"/>
            <a:ext cx="3584448" cy="21945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40" b="0" i="0">
                <a:solidFill>
                  <a:srgbClr val="142C52"/>
                </a:solidFill>
                <a:latin typeface="Helvetica Neue"/>
              </a:rPr>
              <a:t>The pledges are public commitments to consumers, not supplier contracts: no notice, no compensation, no grace period. Colony product is delisted from 1 Jan 2028.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40" b="0" i="0">
                <a:solidFill>
                  <a:srgbClr val="142C52"/>
                </a:solidFill>
                <a:latin typeface="Helvetica Neue"/>
              </a:rPr>
              <a:t>~244k colony birds = ~70M eggs p.a. stranded from retail; rerouting to industrial moves realisation from ~NZD 0.50 to ~NZD 0.30 per egg = USD 8.3M (NZD 14M) revenue swing.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B07A4E"/>
                </a:solidFill>
                <a:latin typeface="Helvetica Neue"/>
              </a:rPr>
              <a:t>EBITDA impact: USD 1.8-2.4M (NZD 3-4M) per year of slippage -- on a USD 6.5M (NZD 10.8M) base.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40" b="0" i="0">
                <a:solidFill>
                  <a:srgbClr val="142C52"/>
                </a:solidFill>
                <a:latin typeface="Helvetica Neue"/>
              </a:rPr>
              <a:t>Conversion capex buys continued market access, not incremental margin: the value case requires bundling the rebuild with automation uplift (slide 15).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2  |  COMPARABLE BENCHMARKING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Comp set: in-NZ control precedents anchor the triangulation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Every comparable at 5x+ revenue scale carries a stated scale haircut; Inghams carries a product-mix adjustment (broiler, not layer)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Hartley Pearce hp-agri-nz-027 (28 Mar 2026) incl. precedent table; Navis-Mainland press release (26 Apr 2017); Cal-Maine 10-K FY2025 and public deal releases (Echo Lake, Tyson facilities, Deal-Rite Feeds); Calthorpe Part 6 [00:36:24, 00:42:48] via competitor annex.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1188720"/>
            <a:ext cx="82296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PRECEDENT TRANSACTIONS AND LISTED REFERENCES (EV / EBITDA)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02920" y="1389888"/>
          <a:ext cx="11183112" cy="28437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331720"/>
                <a:gridCol w="640080"/>
                <a:gridCol w="777240"/>
                <a:gridCol w="868680"/>
                <a:gridCol w="4526280"/>
                <a:gridCol w="2039112"/>
              </a:tblGrid>
              <a:tr h="237744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Comparable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Date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Multiple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Scale vs Aurora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Required adjustment (visible, per Standards 1.1)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Role in triangulation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PEP -&gt; Mainland Poultry (control)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Jan 2025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~7.0-7.5x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~3x revenue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None for scale (&lt;5x); but Mainland is full-stack with category captaincy -- Aurora merits a structural discount to this print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Primary in-market anchor (ceiling)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Navis -&gt; Mainland Poultry (control, 70%)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Jul 2017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~6.5x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~3x revenue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Prior cycle (pre-Phase 2); same full-stack caveat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Cycle cross-check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Better Eggs -&gt; Smith family farms (tuck-in)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Aug 2023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~5-6x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~0.1x revenue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Sub-scale tuck-in (NZD 7-9M); floor marker, not a platform print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Sub-scale floor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Cal-Maine Foods (NYSE: CALM), trading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Mid-cycle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~9-11x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~50x+ revenue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Scale haircut 35-45% mandatory (&gt;10x revenue); HPAI-inflated US cycle; fully integrated -- integration premium does not transfer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Cross-trade start point for the chain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Inghams Group (ASX: ING), trading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Mid-cycle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~8-9x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~30x+ revenue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Product-mix adjustment: broiler (chicken meat), not layer -- different cycle and capital profile; directional only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Adjacency reference, not an anchor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pPr algn="l"/>
                      <a:r>
                        <a:rPr sz="760" b="1" i="0">
                          <a:solidFill>
                            <a:srgbClr val="142C52"/>
                          </a:solidFill>
                          <a:latin typeface="Helvetica Neue"/>
                        </a:rPr>
                        <a:t>Cal-Maine -&gt; Echo Lake Foods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Jun 2025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~1.07x revenue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--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US ready-to-eat egg-products processor; anchors processed-egg adjacency sensitivity only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60" b="0" i="0">
                          <a:solidFill>
                            <a:srgbClr val="142C52"/>
                          </a:solidFill>
                          <a:latin typeface="Helvetica Neue"/>
                        </a:rPr>
                        <a:t>Adjacency sensitivity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02920" y="4224528"/>
            <a:ext cx="6400800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OPERATING BENCHMARK VS COHORT (FY24 ESTIMATES, +/-10-15%)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02920" y="4425696"/>
          <a:ext cx="6812280" cy="156819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005840"/>
                <a:gridCol w="1417320"/>
                <a:gridCol w="868680"/>
                <a:gridCol w="1508760"/>
                <a:gridCol w="868680"/>
                <a:gridCol w="1143000"/>
              </a:tblGrid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Producer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Rev USD (NZD) M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EBITDA %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Branded:PL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Share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1" i="0">
                          <a:solidFill>
                            <a:srgbClr val="FFFFFF"/>
                          </a:solidFill>
                          <a:latin typeface="Helvetica Neue"/>
                        </a:rPr>
                        <a:t>Stages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Mainland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144  (240)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14-16%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~70:30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27%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7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Aurora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50.9  (84.6)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12.8%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~50:50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18%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</a:tr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Heyden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65  (108)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11-13%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~55:45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13%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Better Eggs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47  (78)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10-12%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~60:40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9%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4-5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Zeagold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37  (62)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13-15%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~30:70 (industrial)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7%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4-5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224028">
                <a:tc>
                  <a:txBody>
                    <a:bodyPr wrap="square"/>
                    <a:lstStyle/>
                    <a:p>
                      <a:pPr algn="l"/>
                      <a:r>
                        <a:rPr sz="780" b="1" i="0">
                          <a:solidFill>
                            <a:srgbClr val="142C52"/>
                          </a:solidFill>
                          <a:latin typeface="Helvetica Neue"/>
                        </a:rPr>
                        <a:t>Henergy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29  (48)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9-11%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~75:25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6%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80" b="0" i="0">
                          <a:solidFill>
                            <a:srgbClr val="142C52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7589520" y="4270248"/>
            <a:ext cx="4096512" cy="1920240"/>
          </a:xfrm>
          <a:prstGeom prst="rect">
            <a:avLst/>
          </a:prstGeom>
          <a:solidFill>
            <a:srgbClr val="EAEEF5"/>
          </a:solidFill>
          <a:ln w="12700">
            <a:solidFill>
              <a:srgbClr val="A88B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99248" y="4343400"/>
            <a:ext cx="3877056" cy="182880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B07A4E"/>
                </a:solidFill>
                <a:latin typeface="Helvetica Neue"/>
              </a:rPr>
              <a:t>Position read: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#2 by share, mid-pack on margin (below Mainland’s 14-16%), most PL-exposed mix in the top five excluding Zeagold’s industrial book, and #4-5 on integration. The broker’s ‘one of the cleaner operators’ line reads the volume-share dimension only.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Cal-Maine M&amp;A pattern: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three deals in 14 months (Echo Lake, Tyson shell-egg assets, Deal-Rite feed mills) -- premium multiples cluster around feed integration and processed-egg adjacency. Aurora has neither today; both are buyer-build options, not embedded value.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2  |  COMPARABLE BENCHMARKING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Valuation triangulation: the haircut chain lands at 5.0-6.5x; the ask is 12-14x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Sequential haircut method (Standards 1.1) with each step visible; in-NZ control precedents bound the landing zone from above and below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Analytical Standards 1.1-1.2 + MP Slack guidance (22 Apr 2026) and deal-channel reconciliation (8 May 2026); Hartley Pearce multiples; Cal-Maine 10-K FY2025; Calthorpe Part 2 [00:42:42-00:44], Part 3 [00:27:44-00:30:32]; draft IM v0.4 sec. 7; FX: USD 0.595/NZD (FY26).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207008"/>
            <a:ext cx="2331720" cy="23774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16152"/>
            <a:ext cx="2221992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1" i="0">
                <a:solidFill>
                  <a:srgbClr val="FFFFFF"/>
                </a:solidFill>
                <a:latin typeface="Helvetica Neue"/>
              </a:rPr>
              <a:t>START  Cal-Maine cohort median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444752"/>
            <a:ext cx="2331720" cy="118872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1499616"/>
            <a:ext cx="2203704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142C52"/>
                </a:solidFill>
                <a:latin typeface="Helvetica Neue"/>
              </a:rPr>
              <a:t>~10-11x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1773936"/>
            <a:ext cx="2203704" cy="8229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40" b="0" i="0">
                <a:solidFill>
                  <a:srgbClr val="404C61"/>
                </a:solidFill>
                <a:latin typeface="Helvetica Neue"/>
              </a:rPr>
              <a:t>Mid-cycle trading band; HPAI-inflated US pricing; full vertical integration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2880360" y="1773936"/>
            <a:ext cx="292608" cy="237744"/>
          </a:xfrm>
          <a:prstGeom prst="rightArrow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218688" y="1207008"/>
            <a:ext cx="2331720" cy="237744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82696" y="1216152"/>
            <a:ext cx="2221992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1" i="0">
                <a:solidFill>
                  <a:srgbClr val="FFFFFF"/>
                </a:solidFill>
                <a:latin typeface="Helvetica Neue"/>
              </a:rPr>
              <a:t>STEP 1  Scale haircut  -35-45%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18688" y="1444752"/>
            <a:ext cx="2331720" cy="118872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82696" y="1499616"/>
            <a:ext cx="2203704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142C52"/>
                </a:solidFill>
                <a:latin typeface="Helvetica Neue"/>
              </a:rPr>
              <a:t>~5.8-6.8x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82696" y="1773936"/>
            <a:ext cx="2203704" cy="8229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40" b="0" i="0">
                <a:solidFill>
                  <a:srgbClr val="404C61"/>
                </a:solidFill>
                <a:latin typeface="Helvetica Neue"/>
              </a:rPr>
              <a:t>~50x+ revenue gap; listed liquidity and category leadership do not transfer to a sub-scale NZ platform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5596128" y="1773936"/>
            <a:ext cx="292608" cy="237744"/>
          </a:xfrm>
          <a:prstGeom prst="rightArrow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934456" y="1207008"/>
            <a:ext cx="2331720" cy="237744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98464" y="1216152"/>
            <a:ext cx="2221992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1" i="0">
                <a:solidFill>
                  <a:srgbClr val="FFFFFF"/>
                </a:solidFill>
                <a:latin typeface="Helvetica Neue"/>
              </a:rPr>
              <a:t>STEP 2  Private discount  -20-25%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34456" y="1444752"/>
            <a:ext cx="2331720" cy="118872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98464" y="1499616"/>
            <a:ext cx="2203704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142C52"/>
                </a:solidFill>
                <a:latin typeface="Helvetica Neue"/>
              </a:rPr>
              <a:t>~4.4-5.4x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98464" y="1773936"/>
            <a:ext cx="2203704" cy="8229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40" b="0" i="0">
                <a:solidFill>
                  <a:srgbClr val="404C61"/>
                </a:solidFill>
                <a:latin typeface="Helvetica Neue"/>
              </a:rPr>
              <a:t>Marketability, governance, unaudited family accounts (NZD 1.8M of IM addbacks unexplained)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8311896" y="1773936"/>
            <a:ext cx="292608" cy="237744"/>
          </a:xfrm>
          <a:prstGeom prst="rightArrow">
            <a:avLst/>
          </a:prstGeom>
          <a:solidFill>
            <a:srgbClr val="5A6B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50224" y="1207008"/>
            <a:ext cx="2331720" cy="237744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714232" y="1216152"/>
            <a:ext cx="2221992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30" b="1" i="0">
                <a:solidFill>
                  <a:srgbClr val="FFFFFF"/>
                </a:solidFill>
                <a:latin typeface="Helvetica Neue"/>
              </a:rPr>
              <a:t>STEP 3  Colony haircut  -0.5-1.0x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650224" y="1444752"/>
            <a:ext cx="2331720" cy="118872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714232" y="1499616"/>
            <a:ext cx="2203704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142C52"/>
                </a:solidFill>
                <a:latin typeface="Helvetica Neue"/>
              </a:rPr>
              <a:t>~3.4-4.9x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14232" y="1773936"/>
            <a:ext cx="2203704" cy="8229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40" b="0" i="0">
                <a:solidFill>
                  <a:srgbClr val="404C61"/>
                </a:solidFill>
                <a:latin typeface="Helvetica Neue"/>
              </a:rPr>
              <a:t>Mechanical floor. Discrete step for ~40% colony exposure vs end-2027; sized to NZD 3-4M p.a. EBITDA-at-risk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2724912"/>
            <a:ext cx="1115568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142C52"/>
                </a:solidFill>
                <a:latin typeface="Helvetica Neue"/>
              </a:rPr>
              <a:t>Cross-check against in-NZ control prints re-bases the landing zone: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sub-scale tuck-ins at 5-6x argue Aurora (#2 share, 2 purpose-built sites, dual-island) clears 5x; the PEP-Mainland 7.0-7.5x full-stack print caps it from above (integration gap, PL mix, colony block all argue a discount to Mainland).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3310128"/>
            <a:ext cx="5257800" cy="841248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3401568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FFFFFF"/>
                </a:solidFill>
                <a:latin typeface="Helvetica Neue"/>
              </a:rPr>
              <a:t>WORKING ANALYTICAL CASE:  5.0-6.5x FY24 EBITDA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" y="3730752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950" b="0" i="0">
                <a:solidFill>
                  <a:srgbClr val="C4A484"/>
                </a:solidFill>
                <a:latin typeface="Helvetica Neue"/>
              </a:rPr>
              <a:t>EV USD 32-42M  (NZD 54-70M)  on reported FY24 EBITDA of USD 6.5M (NZD 10.8M)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261104"/>
            <a:ext cx="5257800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40" b="1" i="0">
                <a:solidFill>
                  <a:srgbClr val="142C52"/>
                </a:solidFill>
                <a:latin typeface="Helvetica Neue"/>
              </a:rPr>
              <a:t>How to read the three numbers on the right: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the working analytical case is where Halberd’s standards-based chain plus in-market evidence lands; the 8-10x band is the asking-side framing (start at the ask, deduct for scale/private and colony risk) -- the seller’s negotiation fallback, not an analytical anchor; the 12-14x ask is a clean cage-free portfolio multiple applied to the cohort’s most colony-exposed producer.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840" b="1" i="0">
                <a:solidFill>
                  <a:srgbClr val="404C61"/>
                </a:solidFill>
                <a:latin typeface="Helvetica Neue"/>
              </a:rPr>
              <a:t>Range, not a point estimate. Entry pricing is an IC decision; this page sizes the gap, it does not recommend a bid.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780" b="0" i="1">
                <a:solidFill>
                  <a:srgbClr val="5A6B82"/>
                </a:solidFill>
                <a:latin typeface="Helvetica Neue"/>
              </a:rPr>
              <a:t>IM internal inconsistency: its own comp table cites 8-12x for NZ-AU food transactions, yet solicits 12-14x; its NZD 130-170M EV range implies ~10.3-13.5x on the ‘adjusted’ NZD 12.6M.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3291840"/>
            <a:ext cx="5513832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142C52"/>
                </a:solidFill>
                <a:latin typeface="Helvetica Neue"/>
              </a:rPr>
              <a:t>EV LADDER, USD M (NZD M), FY24 EBITDA BASIS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72200" y="3511296"/>
            <a:ext cx="2240280" cy="27432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404C61"/>
                </a:solidFill>
                <a:latin typeface="Helvetica Neue"/>
              </a:rPr>
              <a:t>Broker ask 12-14x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476488" y="3534156"/>
            <a:ext cx="210312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476488" y="3534156"/>
            <a:ext cx="2103120" cy="228600"/>
          </a:xfrm>
          <a:prstGeom prst="rect">
            <a:avLst/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634472" y="3534156"/>
            <a:ext cx="123444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142C52"/>
                </a:solidFill>
                <a:latin typeface="Helvetica Neue"/>
              </a:rPr>
              <a:t>77-101  (130-170)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72200" y="3826764"/>
            <a:ext cx="2240280" cy="27432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404C61"/>
                </a:solidFill>
                <a:latin typeface="Helvetica Neue"/>
              </a:rPr>
              <a:t>Asking-side framing 8-10x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476488" y="3849624"/>
            <a:ext cx="210312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476488" y="3849624"/>
            <a:ext cx="1332670" cy="228600"/>
          </a:xfrm>
          <a:prstGeom prst="rect">
            <a:avLst/>
          </a:prstGeom>
          <a:solidFill>
            <a:srgbClr val="C4A4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864022" y="3849624"/>
            <a:ext cx="123444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142C52"/>
                </a:solidFill>
                <a:latin typeface="Helvetica Neue"/>
              </a:rPr>
              <a:t>51-64  (86-108)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172200" y="4142232"/>
            <a:ext cx="2240280" cy="27432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404C61"/>
                </a:solidFill>
                <a:latin typeface="Helvetica Neue"/>
              </a:rPr>
              <a:t>PEP-Mainland print applied 7.0-7.5x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476488" y="4165092"/>
            <a:ext cx="210312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476488" y="4165092"/>
            <a:ext cx="999502" cy="228600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530854" y="4165092"/>
            <a:ext cx="123444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142C52"/>
                </a:solidFill>
                <a:latin typeface="Helvetica Neue"/>
              </a:rPr>
              <a:t>45-48  (76-81)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72200" y="4457700"/>
            <a:ext cx="2240280" cy="27432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404C61"/>
                </a:solidFill>
                <a:latin typeface="Helvetica Neue"/>
              </a:rPr>
              <a:t>Working analytical case 5.0-6.5x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476488" y="4480560"/>
            <a:ext cx="2103120" cy="22860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476488" y="4480560"/>
            <a:ext cx="874564" cy="228600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405916" y="4480560"/>
            <a:ext cx="1234440" cy="228600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142C52"/>
                </a:solidFill>
                <a:latin typeface="Helvetica Neue"/>
              </a:rPr>
              <a:t>32-42  (54-70)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72200" y="4828032"/>
            <a:ext cx="5513832" cy="1078992"/>
          </a:xfrm>
          <a:prstGeom prst="rect">
            <a:avLst/>
          </a:prstGeom>
          <a:solidFill>
            <a:srgbClr val="EAEEF5"/>
          </a:solidFill>
          <a:ln w="15240">
            <a:solidFill>
              <a:srgbClr val="B07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281928" y="4901184"/>
            <a:ext cx="5294376" cy="9601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B07A4E"/>
                </a:solidFill>
                <a:latin typeface="Helvetica Neue"/>
              </a:rPr>
              <a:t>The gap, stated plainly: </a:t>
            </a:r>
            <a:r>
              <a:rPr sz="860" b="0" i="0">
                <a:solidFill>
                  <a:srgbClr val="142C52"/>
                </a:solidFill>
                <a:latin typeface="Helvetica Neue"/>
              </a:rPr>
              <a:t>the ask sits ~1.9-2.6x above the working analytical case and ~1.7-2.0x above the most direct in-market platform precedent. Expert view: ‘you’re not paying 12-14x for a colony-heavy producer 19 months out from a hard retail-driven deadline’ (Calthorpe Part 2). The burden of proof sits with the seller’s consent evidence and QoE.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3  |  TOP-LINE OPPORTUNITIES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Top-line opportunities: four sized levers, each execution-conditional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Four levers; sizing anchored to interviews, scan data and comp templates; market arithmetic caps organic growth well below the IM’s 5-7% p.a.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2 [00:24:24, 00:34:32-00:36:38], Part 3 [00:22:18-00:27:38]; Part 5/6 annexes; RetailIQ scan data (Elasticity, PromoFrequency tabs, Q1 2026); Hartley Pearce roll-up framework; ACII Wave 11 egg addendum; Aurora website (pasture-raised line ‘coming 2027’).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" y="1188720"/>
          <a:ext cx="11183111" cy="374904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"/>
                <a:gridCol w="3977639"/>
                <a:gridCol w="2331720"/>
                <a:gridCol w="1783080"/>
                <a:gridCol w="640080"/>
                <a:gridCol w="2157984"/>
              </a:tblGrid>
              <a:tr h="237744">
                <a:tc>
                  <a:txBody>
                    <a:bodyPr wrap="square"/>
                    <a:lstStyle/>
                    <a:p>
                      <a:pPr algn="ct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#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Lever and mechanism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Sizing (run-rate EBITDA)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Investment / cost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Horizon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Key conditionality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T1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Phase 2 share capture from long-tail exits -- 25-30 sub-50k-bird operators face uneconomic conversion capex; 6-10 exits expected by FY28; volume redistributes to converters with capacity headroom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+1-3pp national volume = revenue USD 3.2-9.5M (NZD 5.4-16M); EBITDA USD 0.4-1.1M (NZD 0.6-1.9M)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Capacity headroom inside the conversion build; DOC orders placed early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FY27-29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Aurora’s own conversion lands on time; competitors (PEP-backed Mainland) chase the same volume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T2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Premium-tier extension (pasture-raised, omega-3) -- WTP +62%/+44% vs barn, inelastic (-0.56), minimal promo dependence; Aurora absent today (Heritage Range ~2% of revenue; website signals 2027 pasture line); Better Eggs is the template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3-6% of volume in specialty tiers = EBITDA USD 0.3-0.7M (NZD 0.5-1.2M)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Capex USD 1.2-2.4M (NZD 2-4M): range standards, certification, brand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FY27-29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Launch economics and shelf access to be validated in confirmatory; premium tier is income-skewed, durable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T3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Commercial capability rebuild -- GM vacancy since Q1 2026 (MD covering both roles); no category-captain status; professionalised key-account, planogram and trade-spend management worth 1-2pp share-of-shelf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Margin contribution USD 0.6-1.2M (NZD 1-2M)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GM hire + category-management capability (opex)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FY27-28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Hiring quality; retailer receptivity; partially defensive (protects existing shelf)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T4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Inorganic roll-up (optionality, not baseline) -- Heyden (13% share; succession; possible process in 12-18 months); specialty cohort of 5-8 operators (~150-200k birds, NZD 3-8M each at 5-6x; NZD 30-50M total); 8-12 long-tail commercial targets at 4-5x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Synergy reference: procurement 4-6% of combined opex; footprint 5-12%; commercial 3-5%; overhead 40-60% of acquired G&amp;A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18-30M (NZD 30-50M) for the specialty book alone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FY28-30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Integration bandwidth; family sellers; PEP-backed Mainland is a faster-moving counter-consolidator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502920" y="5047488"/>
            <a:ext cx="11183112" cy="841248"/>
          </a:xfrm>
          <a:prstGeom prst="rect">
            <a:avLst/>
          </a:prstGeom>
          <a:solidFill>
            <a:srgbClr val="EAEEF5"/>
          </a:solidFill>
          <a:ln w="12700">
            <a:solidFill>
              <a:srgbClr val="A88B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648" y="5120640"/>
            <a:ext cx="10972800" cy="7315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B07A4E"/>
                </a:solidFill>
                <a:latin typeface="Helvetica Neue"/>
              </a:rPr>
              <a:t>Reality check on the IM’s growth claim: </a:t>
            </a:r>
            <a:r>
              <a:rPr sz="880" b="0" i="0">
                <a:solidFill>
                  <a:srgbClr val="142C52"/>
                </a:solidFill>
                <a:latin typeface="Helvetica Neue"/>
              </a:rPr>
              <a:t>management projects 5-7% p.a. volume growth. Market arithmetic supports ~1.5-1.7% p.a. (population ~0.9% + per-capita drift 0.6-0.8%); anything above that must come from share capture (T1) or M&amp;A (T4) -- both execution-conditional and neither contractually secured. The IM’s +7.0% revenue line every year to FY30 is a sell-side scenario, not a base case.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4  |  BOTTOM-LINE OPPORTUNITIES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Bottom-line opportunities: a sized cost-out and offset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Every lever anchored to an external benchmark (interview figure, comp filing or industry note); alternative-use of land is excluded by design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2 [00:19:48-00:22:48], Part 3 [00:22:18-00:27:38]; Part 7 annex (electricity, feed mechanics); Cal-Maine 10-K FY2025 (feed 53.4% of farm production cost); Hartley Pearce (Zeagold vision line, Jun 2025; synergy framework); Calder + Part 7 (manure); MainFeeds 140kt template (Navis 2017).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" y="1188720"/>
          <a:ext cx="7525512" cy="36027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"/>
                <a:gridCol w="2889504"/>
                <a:gridCol w="1152144"/>
                <a:gridCol w="1133856"/>
                <a:gridCol w="658368"/>
                <a:gridCol w="1399032"/>
              </a:tblGrid>
              <a:tr h="237744">
                <a:tc>
                  <a:txBody>
                    <a:bodyPr wrap="square"/>
                    <a:lstStyle/>
                    <a:p>
                      <a:pPr algn="ct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#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Lever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Run-rate EBITDA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Capex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Payback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External anchor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B1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Feed-mill insourcing -- feed is 55-65% of variable cost (NZD 1.85-2.10/dozen; ~NZD 24-28M spend); capture the third-party miller margin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~0.9M</a:t>
                      </a:r>
                    </a:p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~1.5M)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4.8-7.1M</a:t>
                      </a:r>
                    </a:p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8-12M)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5-7 yrs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Calthorpe sizing; Cal-Maine feed ratio 53.4%; MainFeeds captive template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B2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Grading and packing automation, both plants -- vision-graded lines cut grading/pack labor 30-40% and defects 1-2pp; bundle into the Phase 2 rebuild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0.6-1.2M</a:t>
                      </a:r>
                    </a:p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1-2M)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4.8-7.1M</a:t>
                      </a:r>
                    </a:p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8-12M; 4-6 per plant)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5-7 yrs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Calthorpe sizing; Zeagold vision line precedent (Jun 2025)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B3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Energy and procurement program -- re-contract electricity ahead of the late-2027 expiry (+18-22% re-tariff exposure); extend feed inventory / forward purchase to halve the 4-6 month pass-through lag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0.4-0.8M avoided</a:t>
                      </a:r>
                    </a:p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0.6-1.3M)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Minimal (contracting)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&lt;2 yrs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MBIE/Stats NZ series; gentailer forward curve; USDA FAS grain reports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50" b="1" i="0">
                          <a:solidFill>
                            <a:srgbClr val="142C52"/>
                          </a:solidFill>
                          <a:latin typeface="Helvetica Neue"/>
                        </a:rPr>
                        <a:t>B4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By-product monetisation -- manure offtake to Ravensdown / Ballance as Class A organic input (18-22kt p.a. at NZD 15-25/t)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0.2-0.3M</a:t>
                      </a:r>
                    </a:p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0.3-0.5M)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Nil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Now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>
                          <a:solidFill>
                            <a:srgbClr val="142C52"/>
                          </a:solidFill>
                          <a:latin typeface="Helvetica Neue"/>
                        </a:rPr>
                        <a:t>Calder operator benchmark; Part 7; commonly missed by sell-side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2920" y="4864607"/>
            <a:ext cx="7525512" cy="56692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840" b="1" i="0">
                <a:solidFill>
                  <a:srgbClr val="142C52"/>
                </a:solidFill>
                <a:latin typeface="Helvetica Neue"/>
              </a:rPr>
              <a:t>Working capital (cash, not EBITDA):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60-90 day retail receivables tie up ~USD 3M (NZD 5M); receivables financing or terms discipline releases USD 0.6-1.2M (NZD 1-2M) one-time.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840" b="1" i="0">
                <a:solidFill>
                  <a:srgbClr val="142C52"/>
                </a:solidFill>
                <a:latin typeface="Helvetica Neue"/>
              </a:rPr>
              <a:t>Excluded by design: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land alternative-use carries no value here (slide 10); spent-hen disposal is a cost line, not a lever.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188720"/>
            <a:ext cx="3474720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142C52"/>
                </a:solidFill>
                <a:latin typeface="Helvetica Neue"/>
              </a:rPr>
              <a:t>RUN-RATE EBITDA POTENTIAL, USD M (NZD M) -- 3-4 YEAR HORIZON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0" y="2815046"/>
            <a:ext cx="457200" cy="152835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83296" y="2449286"/>
            <a:ext cx="768096" cy="3474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 i="0">
                <a:solidFill>
                  <a:srgbClr val="142C52"/>
                </a:solidFill>
                <a:latin typeface="Helvetica Neue"/>
              </a:rPr>
              <a:t>6.5
(10.8)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83296" y="4389120"/>
            <a:ext cx="768096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690" b="0" i="0">
                <a:solidFill>
                  <a:srgbClr val="404C61"/>
                </a:solidFill>
                <a:latin typeface="Helvetica Neue"/>
              </a:rPr>
              <a:t>FY24 base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10244" y="2603428"/>
            <a:ext cx="457200" cy="211618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63940" y="2237668"/>
            <a:ext cx="768096" cy="3474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 i="0">
                <a:solidFill>
                  <a:srgbClr val="142C52"/>
                </a:solidFill>
                <a:latin typeface="Helvetica Neue"/>
              </a:rPr>
              <a:t>+0.9
(1.5)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63940" y="4389120"/>
            <a:ext cx="768096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690" b="0" i="0">
                <a:solidFill>
                  <a:srgbClr val="404C61"/>
                </a:solidFill>
                <a:latin typeface="Helvetica Neue"/>
              </a:rPr>
              <a:t>B1 feed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390888" y="2391810"/>
            <a:ext cx="457200" cy="211618"/>
          </a:xfrm>
          <a:prstGeom prst="rect">
            <a:avLst/>
          </a:prstGeom>
          <a:solidFill>
            <a:srgbClr val="C4A4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44584" y="2026050"/>
            <a:ext cx="768096" cy="3474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 i="0">
                <a:solidFill>
                  <a:srgbClr val="142C52"/>
                </a:solidFill>
                <a:latin typeface="Helvetica Neue"/>
              </a:rPr>
              <a:t>+0.6-1.2
(1-2)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44584" y="4389120"/>
            <a:ext cx="768096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690" b="0" i="0">
                <a:solidFill>
                  <a:srgbClr val="404C61"/>
                </a:solidFill>
                <a:latin typeface="Helvetica Neue"/>
              </a:rPr>
              <a:t>B2 autom.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971532" y="2333027"/>
            <a:ext cx="457200" cy="58782"/>
          </a:xfrm>
          <a:prstGeom prst="rect">
            <a:avLst/>
          </a:prstGeom>
          <a:solidFill>
            <a:srgbClr val="88AA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825228" y="1967267"/>
            <a:ext cx="768096" cy="3474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 i="0">
                <a:solidFill>
                  <a:srgbClr val="142C52"/>
                </a:solidFill>
                <a:latin typeface="Helvetica Neue"/>
              </a:rPr>
              <a:t>+0.2-0.3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25228" y="4389120"/>
            <a:ext cx="768096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690" b="0" i="0">
                <a:solidFill>
                  <a:srgbClr val="404C61"/>
                </a:solidFill>
                <a:latin typeface="Helvetica Neue"/>
              </a:rPr>
              <a:t>B4 manure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552176" y="2121408"/>
            <a:ext cx="457200" cy="211618"/>
          </a:xfrm>
          <a:prstGeom prst="rect">
            <a:avLst/>
          </a:prstGeom>
          <a:solidFill>
            <a:srgbClr val="7A8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405872" y="1755648"/>
            <a:ext cx="768096" cy="3474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 i="0">
                <a:solidFill>
                  <a:srgbClr val="142C52"/>
                </a:solidFill>
                <a:latin typeface="Helvetica Neue"/>
              </a:rPr>
              <a:t>+0.6-1.2
(1-2)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05872" y="4389120"/>
            <a:ext cx="768096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690" b="0" i="0">
                <a:solidFill>
                  <a:srgbClr val="404C61"/>
                </a:solidFill>
                <a:latin typeface="Helvetica Neue"/>
              </a:rPr>
              <a:t>T3 comm.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1132820" y="2133165"/>
            <a:ext cx="457200" cy="2210235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86516" y="1767405"/>
            <a:ext cx="768096" cy="34747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00" b="1" i="0">
                <a:solidFill>
                  <a:srgbClr val="142C52"/>
                </a:solidFill>
                <a:latin typeface="Helvetica Neue"/>
              </a:rPr>
              <a:t>8.7-10.0
(14.6-16.8)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86516" y="4389120"/>
            <a:ext cx="768096" cy="182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690" b="0" i="0">
                <a:solidFill>
                  <a:srgbClr val="404C61"/>
                </a:solidFill>
                <a:latin typeface="Helvetica Neue"/>
              </a:rPr>
              <a:t>Potential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11312" y="4654296"/>
            <a:ext cx="3474720" cy="1207008"/>
          </a:xfrm>
          <a:prstGeom prst="rect">
            <a:avLst/>
          </a:prstGeom>
          <a:solidFill>
            <a:srgbClr val="EAEEF5"/>
          </a:solidFill>
          <a:ln w="12700">
            <a:solidFill>
              <a:srgbClr val="A88B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02752" y="4718304"/>
            <a:ext cx="3291840" cy="10972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60" b="0" i="0">
                <a:solidFill>
                  <a:srgbClr val="142C52"/>
                </a:solidFill>
                <a:latin typeface="Helvetica Neue"/>
              </a:rPr>
              <a:t>Bridge spans B1, B2 and B4 plus the T3 commercial lever (slide 14) for the total-program view: USD 2.3-3.6M (NZD 3.8-6.0M) run-rate; the expert central sizing of NZD 3.5-5.5M excludes the manure offset. B3 is cost-avoidance against the FY28 electricity step-up and sits outside the bridge. Gross of risk drags (slide 16). Phase 2 compliance capex (NZD 11-16M) is additive and buys market access, not margin.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5  |  RISKS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Prioritized risk register: five risks, ranked by EBITDA at 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Four-field format per firm standards; probability and impact are sourced; EBITDA-at-risk in USD with NZD reference (FY26 rate)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3 [00:15:24-00:31:48] (timeline, stranded volume); Part 4 annex (PL tender cliff); Part 3 [00:10:38-00:13:32] + global transition monitor (premium); Part 7 annex (input steps, ETS); Part 6 annex [00:54:42-00:58:12] (governance); RetailIQ scan data; Beehive 2024 ETS release.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" y="1188720"/>
          <a:ext cx="11183111" cy="442569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74320"/>
                <a:gridCol w="3291840"/>
                <a:gridCol w="2468880"/>
                <a:gridCol w="1874519"/>
                <a:gridCol w="3273552"/>
              </a:tblGrid>
              <a:tr h="219456">
                <a:tc>
                  <a:txBody>
                    <a:bodyPr wrap="square"/>
                    <a:lstStyle/>
                    <a:p>
                      <a:pPr algn="ctr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#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Risk (named trigger)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Probability (rationale)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EBITDA at risk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90" b="1" i="0">
                          <a:solidFill>
                            <a:srgbClr val="FFFFFF"/>
                          </a:solidFill>
                          <a:latin typeface="Helvetica Neue"/>
                        </a:rPr>
                        <a:t>Mitigants (deal team / post-close)</a:t>
                      </a:r>
                    </a:p>
                  </a:txBody>
                  <a:tcPr marL="50800" marR="50800" marT="19050" marB="19050" anchor="ctr">
                    <a:solidFill>
                      <a:srgbClr val="142C5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30" b="1" i="0">
                          <a:solidFill>
                            <a:srgbClr val="142C52"/>
                          </a:solidFill>
                          <a:latin typeface="Helvetica Neue"/>
                        </a:rPr>
                        <a:t>R1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Phase 2 conversion slips past the end-2027 retailer delisting (trigger: consents not lodged in time; DOC and equipment queues consume the slack)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FFFFFF"/>
                          </a:solidFill>
                          <a:latin typeface="Helvetica Neue"/>
                        </a:rPr>
                        <a:t>Medium-High -- no consent filings visible in public RMA registers (May 2026); 18-30 month critical path vs ~19-month window; expert odds 50/50 at best</a:t>
                      </a:r>
                    </a:p>
                  </a:txBody>
                  <a:tcPr marL="50800" marR="50800" marT="19050" marB="19050" anchor="ctr">
                    <a:solidFill>
                      <a:srgbClr val="B88E6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1.8-2.4M p.a.</a:t>
                      </a:r>
                    </a:p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3-4M) per year of slip; plus capex overrun NZD 3-6M vs the IM figure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Condition any bid on consent evidence and equipment-order confirmation; completion-linked price mechanics; place DOC orders immediately post-close; pre-negotiate transition SKUs with retailers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30" b="1" i="0">
                          <a:solidFill>
                            <a:srgbClr val="142C52"/>
                          </a:solidFill>
                          <a:latin typeface="Helvetica Neue"/>
                        </a:rPr>
                        <a:t>R2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Free-range premium compression (barn supply scaling into the colony-exit gap; commodity-FR is the price-elastic tier)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FFFFFF"/>
                          </a:solidFill>
                          <a:latin typeface="Helvetica Neue"/>
                        </a:rPr>
                        <a:t>High -- already printing 18-22% vs the 30%+ claim; expert path 18 -&gt; 14 -&gt; 12% by FY28; EU precedent 25-35% -&gt; 12-18%; FR-barn cross-elasticity +0.71</a:t>
                      </a:r>
                    </a:p>
                  </a:txBody>
                  <a:tcPr marL="50800" marR="50800" marT="19050" marB="19050" anchor="ctr">
                    <a:solidFill>
                      <a:srgbClr val="B07A4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0.6-1.1M</a:t>
                      </a:r>
                    </a:p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1.0-1.8M) by FY28 vs FY26 base (downside case 8-10% premium)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Model 12% as the central case; premium-tier extension (T2) shifts mix toward inelastic tiers; cost-out program (B1-B3) offsets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30" b="1" i="0">
                          <a:solidFill>
                            <a:srgbClr val="142C52"/>
                          </a:solidFill>
                          <a:latin typeface="Helvetica Neue"/>
                        </a:rPr>
                        <a:t>R3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Customer concentration and private-label retender cliff (top-3 accounts ~60-70% of revenue; two Pams lines retender inside 24 months; tail risk well beyond the sized tender loss)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Medium -- 3-year Foodstuffs Own Brands tender cycles; 15+ year relationships and the 2030 Foodstuffs extension support continuity, but tenders are decided line-by-line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0.5-0.9M p.a.</a:t>
                      </a:r>
                    </a:p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0.8-1.5M) until volume re-placed; revenue cliff USD 4.8-7.1M (NZD 8-12M)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Audited top-10 and tender calendar in confirmatory (#1 confirmatory data request); retender defence plan; rebalance toward foodservice; dual-banner balance preserves fallback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30" b="1" i="0">
                          <a:solidFill>
                            <a:srgbClr val="142C52"/>
                          </a:solidFill>
                          <a:latin typeface="Helvetica Neue"/>
                        </a:rPr>
                        <a:t>R4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Input-cost steps and supplier concentration (feed pass-through lag 4-6 months; electricity re-tariff +18-22% at late-2027 expiry; DOC genetics via EW Group / Northern Hylines; equipment via Big Dutchman / Vencomatic / Salmet on 9-14 month leads; packaging single-sourced at Huhtamaki Otahuhu; ETS re-inclusion on the 2026 election cycle)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FFFFFF"/>
                          </a:solidFill>
                          <a:latin typeface="Helvetica Neue"/>
                        </a:rPr>
                        <a:t>Medium-High -- electricity step quasi-certain at renewal; ETS contingent on election outcome; feed and packaging are recurring operational tails</a:t>
                      </a:r>
                    </a:p>
                  </a:txBody>
                  <a:tcPr marL="50800" marR="50800" marT="19050" marB="19050" anchor="ctr">
                    <a:solidFill>
                      <a:srgbClr val="B88E6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USD 0.4-0.8M p.a.</a:t>
                      </a:r>
                    </a:p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(NZD 0.6-1.3M) electricity from FY28; ETS scenario USD 0.3-0.9M (NZD 0.5-1.5M) p.a.; feed spikes NZD 0.3-0.7M per episode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Early re-contracting and load management (B3); extended feed inventory / forward purchase; contractual pass-through clauses where tenders allow; carry ETS scenario in the model</a:t>
                      </a:r>
                    </a:p>
                  </a:txBody>
                  <a:tcPr marL="50800" marR="50800" marT="19050" marB="19050" anchor="ctr">
                    <a:solidFill>
                      <a:srgbClr val="EAEEF5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algn="ctr"/>
                      <a:r>
                        <a:rPr sz="730" b="1" i="0">
                          <a:solidFill>
                            <a:srgbClr val="142C52"/>
                          </a:solidFill>
                          <a:latin typeface="Helvetica Neue"/>
                        </a:rPr>
                        <a:t>R5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Governance, key-person and exit-perimeter ambiguity (chair succession unnamed; two external NED terms renew FY26; reported family friction on capex pacing; commercial GM vacant; GM Ops retention critical; partial-sale vs full-exit unresolved)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Medium -- expert-attested signals; family-controlled transitions of this profile typically carry decision latency</a:t>
                      </a:r>
                    </a:p>
                  </a:txBody>
                  <a:tcPr marL="50800" marR="50800" marT="19050" marB="19050" anchor="ctr">
                    <a:solidFill>
                      <a:srgbClr val="C4A48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Indirect -- decision latency compounds R1; transition and retention costs USD 0.2-0.5M (NZD 0.3-0.8M); perimeter ambiguity shifts the valuation basis itself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30" b="0" i="0">
                          <a:solidFill>
                            <a:srgbClr val="142C52"/>
                          </a:solidFill>
                          <a:latin typeface="Helvetica Neue"/>
                        </a:rPr>
                        <a:t>Governance term sheet pre-LOI (reserved matters, board composition); retention package for GM Ops; clarify % offered and family alignment before resourcing confirmatory</a:t>
                      </a:r>
                    </a:p>
                  </a:txBody>
                  <a:tcPr marL="50800" marR="50800" marT="19050" marB="190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2920" y="5632704"/>
            <a:ext cx="11183112" cy="47548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90" b="1" i="0">
                <a:solidFill>
                  <a:srgbClr val="142C52"/>
                </a:solidFill>
                <a:latin typeface="Helvetica Neue"/>
              </a:rPr>
              <a:t>Watchlist (monitored; below register threshold): </a:t>
            </a:r>
            <a:r>
              <a:rPr sz="790" b="0" i="0">
                <a:solidFill>
                  <a:srgbClr val="142C52"/>
                </a:solidFill>
                <a:latin typeface="Helvetica Neue"/>
              </a:rPr>
              <a:t>two-site concentration / biosecurity event (H7N6 cost overlay ~3-5% FY25; dual-island spread is partial protection; one site per island); plant-based substitution tail (1.5-2.5% of volume FY28-30, contingent on retailer ranging); AU import competition at the barn/value tier; QoE risk on the NZD 1.8M of IM addbacks.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6  |  KEY FINDINGS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Key findings synthesis: what the evidence supports and what it does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Five findings, each with direction; the attached unknown is the boundary of outside-in evidence, not a restatement of the finding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Synthesis of slides 4-16; direction reflects net effect on the preliminary investment case. No recommendation is expressed; the IC decides whether confirmatory diligence is warranted.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1252728"/>
            <a:ext cx="475488" cy="365760"/>
          </a:xfrm>
          <a:prstGeom prst="roundRect">
            <a:avLst>
              <a:gd name="adj" fmla="val 50000"/>
            </a:avLst>
          </a:prstGeom>
          <a:solidFill>
            <a:srgbClr val="88AA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400" rIns="25400" tIns="0" bIns="0"/>
          <a:lstStyle/>
          <a:p>
            <a:pPr algn="ctr"/>
            <a:r>
              <a:rPr sz="850" b="1" i="0">
                <a:solidFill>
                  <a:srgbClr val="FFFFFF"/>
                </a:solidFill>
                <a:latin typeface="Helvetica Neue"/>
              </a:rPr>
              <a:t>F1 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1207008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142C52"/>
                </a:solidFill>
                <a:latin typeface="Helvetica Neue"/>
              </a:rPr>
              <a:t>The asset is a real #2 with category scale and durable retail relationships.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1431036"/>
            <a:ext cx="1056132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404C61"/>
                </a:solidFill>
                <a:latin typeface="Helvetica Neue"/>
              </a:rPr>
              <a:t>Supported by: </a:t>
            </a:r>
            <a:r>
              <a:rPr sz="819" b="0" i="0">
                <a:solidFill>
                  <a:srgbClr val="404C61"/>
                </a:solidFill>
                <a:latin typeface="Helvetica Neue"/>
              </a:rPr>
              <a:t>~18% national volume (additive to the public roster), dual-island footprint, 15+ year supply relationships with both grocery groups, Foodstuffs extension to 2030, minimal debt, credible top-3 free-range position; FY24 revenue and margin corroborated as plausible by the expert read.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1897380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5A6B82"/>
                </a:solidFill>
                <a:latin typeface="Helvetica Neue"/>
              </a:rPr>
              <a:t>Not yet known: </a:t>
            </a:r>
            <a:r>
              <a:rPr sz="819" b="0" i="1">
                <a:solidFill>
                  <a:srgbClr val="5A6B82"/>
                </a:solidFill>
                <a:latin typeface="Helvetica Neue"/>
              </a:rPr>
              <a:t>Audited financials and the customer-level revenue split remain unseen.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226564"/>
            <a:ext cx="475488" cy="365760"/>
          </a:xfrm>
          <a:prstGeom prst="roundRect">
            <a:avLst>
              <a:gd name="adj" fmla="val 50000"/>
            </a:avLst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400" rIns="25400" tIns="0" bIns="0"/>
          <a:lstStyle/>
          <a:p>
            <a:pPr algn="ctr"/>
            <a:r>
              <a:rPr sz="850" b="1" i="0">
                <a:solidFill>
                  <a:srgbClr val="FFFFFF"/>
                </a:solidFill>
                <a:latin typeface="Helvetica Neue"/>
              </a:rPr>
              <a:t>F2 -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2180844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142C52"/>
                </a:solidFill>
                <a:latin typeface="Helvetica Neue"/>
              </a:rPr>
              <a:t>Colony exposure is the deal-defining risk, and the public timeline math is tight.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2404872"/>
            <a:ext cx="1056132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404C61"/>
                </a:solidFill>
                <a:latin typeface="Helvetica Neue"/>
              </a:rPr>
              <a:t>Supported by: </a:t>
            </a:r>
            <a:r>
              <a:rPr sz="819" b="0" i="0">
                <a:solidFill>
                  <a:srgbClr val="404C61"/>
                </a:solidFill>
                <a:latin typeface="Helvetica Neue"/>
              </a:rPr>
              <a:t>Largest single colony block in the cohort (~244k birds, 40% of flock) against a hard end-2027 retailer delisting; 18-30 month critical path vs ~19-month window; slip costs USD 1.8-2.4M (NZD 3-4M) EBITDA per year; independent capex estimate (NZD 11-16M) sits 40-60% above the IM’s NZD 8-10M.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2871216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5A6B82"/>
                </a:solidFill>
                <a:latin typeface="Helvetica Neue"/>
              </a:rPr>
              <a:t>Not yet known: </a:t>
            </a:r>
            <a:r>
              <a:rPr sz="819" b="0" i="1">
                <a:solidFill>
                  <a:srgbClr val="5A6B82"/>
                </a:solidFill>
                <a:latin typeface="Helvetica Neue"/>
              </a:rPr>
              <a:t>Consent lodgement status -- the single highest-value fact in confirmatory -- is unknown.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200400"/>
            <a:ext cx="475488" cy="365760"/>
          </a:xfrm>
          <a:prstGeom prst="roundRect">
            <a:avLst>
              <a:gd name="adj" fmla="val 50000"/>
            </a:avLst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400" rIns="25400" tIns="0" bIns="0"/>
          <a:lstStyle/>
          <a:p>
            <a:pPr algn="ctr"/>
            <a:r>
              <a:rPr sz="850" b="1" i="0">
                <a:solidFill>
                  <a:srgbClr val="FFFFFF"/>
                </a:solidFill>
                <a:latin typeface="Helvetica Neue"/>
              </a:rPr>
              <a:t>F3 -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3154680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142C52"/>
                </a:solidFill>
                <a:latin typeface="Helvetica Neue"/>
              </a:rPr>
              <a:t>Sell-side economics overstate revenue durability.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" y="3378708"/>
            <a:ext cx="1056132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404C61"/>
                </a:solidFill>
                <a:latin typeface="Helvetica Neue"/>
              </a:rPr>
              <a:t>Supported by: </a:t>
            </a:r>
            <a:r>
              <a:rPr sz="819" b="0" i="0">
                <a:solidFill>
                  <a:srgbClr val="404C61"/>
                </a:solidFill>
                <a:latin typeface="Helvetica Neue"/>
              </a:rPr>
              <a:t>Free-range premium prints 18-22% now (claim: 30%+) with an expert path to ~12% by FY28; ~50% of retail volume is private label at 12-18% lower gates; no category captaincy; price-taker on the volume that matters; IM growth of 5-7% p.a. is ~4x market arithmetic.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3845052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5A6B82"/>
                </a:solidFill>
                <a:latin typeface="Helvetica Neue"/>
              </a:rPr>
              <a:t>Not yet known: </a:t>
            </a:r>
            <a:r>
              <a:rPr sz="819" b="0" i="1">
                <a:solidFill>
                  <a:srgbClr val="5A6B82"/>
                </a:solidFill>
                <a:latin typeface="Helvetica Neue"/>
              </a:rPr>
              <a:t>Actual contract pricing, trade-spend and tender terms are not visible outside-in.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4174236"/>
            <a:ext cx="475488" cy="365760"/>
          </a:xfrm>
          <a:prstGeom prst="roundRect">
            <a:avLst>
              <a:gd name="adj" fmla="val 50000"/>
            </a:avLst>
          </a:prstGeom>
          <a:solidFill>
            <a:srgbClr val="88AA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400" rIns="25400" tIns="0" bIns="0"/>
          <a:lstStyle/>
          <a:p>
            <a:pPr algn="ctr"/>
            <a:r>
              <a:rPr sz="850" b="1" i="0">
                <a:solidFill>
                  <a:srgbClr val="FFFFFF"/>
                </a:solidFill>
                <a:latin typeface="Helvetica Neue"/>
              </a:rPr>
              <a:t>F4 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" y="4128516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142C52"/>
                </a:solidFill>
                <a:latin typeface="Helvetica Neue"/>
              </a:rPr>
              <a:t>Quantified self-help is large relative to the base, with a credible playbook.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4352544"/>
            <a:ext cx="1056132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404C61"/>
                </a:solidFill>
                <a:latin typeface="Helvetica Neue"/>
              </a:rPr>
              <a:t>Supported by: </a:t>
            </a:r>
            <a:r>
              <a:rPr sz="819" b="0" i="0">
                <a:solidFill>
                  <a:srgbClr val="404C61"/>
                </a:solidFill>
                <a:latin typeface="Helvetica Neue"/>
              </a:rPr>
              <a:t>Sized levers total USD 2.1-3.3M (NZD 3.5-5.5M) run-rate EBITDA -- 33-50% of FY24 base -- on USD 9.5-14.3M (NZD 16-24M) capex (feed mill, grading automation, commercial rebuild), plus a USD 0.2-0.3M manure offset, USD 0.4-0.8M of energy cost-avoidance, and consolidation optionality as 6-10 long-tail operators exit.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" y="4818888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5A6B82"/>
                </a:solidFill>
                <a:latin typeface="Helvetica Neue"/>
              </a:rPr>
              <a:t>Not yet known: </a:t>
            </a:r>
            <a:r>
              <a:rPr sz="819" b="0" i="1">
                <a:solidFill>
                  <a:srgbClr val="5A6B82"/>
                </a:solidFill>
                <a:latin typeface="Helvetica Neue"/>
              </a:rPr>
              <a:t>Lever sizing rests on expert benchmarks, not Aurora’s own cost stack; site-level validation pending.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5148072"/>
            <a:ext cx="475488" cy="365760"/>
          </a:xfrm>
          <a:prstGeom prst="roundRect">
            <a:avLst>
              <a:gd name="adj" fmla="val 50000"/>
            </a:avLst>
          </a:prstGeom>
          <a:solidFill>
            <a:srgbClr val="B07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400" rIns="25400" tIns="0" bIns="0"/>
          <a:lstStyle/>
          <a:p>
            <a:pPr algn="ctr"/>
            <a:r>
              <a:rPr sz="850" b="1" i="0">
                <a:solidFill>
                  <a:srgbClr val="FFFFFF"/>
                </a:solidFill>
                <a:latin typeface="Helvetica Neue"/>
              </a:rPr>
              <a:t>F5 -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" y="5102352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142C52"/>
                </a:solidFill>
                <a:latin typeface="Helvetica Neue"/>
              </a:rPr>
              <a:t>The ask is 2-3x the evidence-based value zone; the structure of the gap is clear.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" y="5326380"/>
            <a:ext cx="10561320" cy="5029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404C61"/>
                </a:solidFill>
                <a:latin typeface="Helvetica Neue"/>
              </a:rPr>
              <a:t>Supported by: </a:t>
            </a:r>
            <a:r>
              <a:rPr sz="819" b="0" i="0">
                <a:solidFill>
                  <a:srgbClr val="404C61"/>
                </a:solidFill>
                <a:latin typeface="Helvetica Neue"/>
              </a:rPr>
              <a:t>12-14x ask vs a 5.0-6.5x working analytical case (sequential haircuts cross-checked against PEP-Mainland at 7.0-7.5x full-stack and 5-6x sub-scale tuck-ins); Aurora earns a discount, not a premium, to the Mainland print on integration, mix and colony grounds.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" y="5792724"/>
            <a:ext cx="1056132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19" b="1" i="0">
                <a:solidFill>
                  <a:srgbClr val="5A6B82"/>
                </a:solidFill>
                <a:latin typeface="Helvetica Neue"/>
              </a:rPr>
              <a:t>Not yet known: </a:t>
            </a:r>
            <a:r>
              <a:rPr sz="819" b="0" i="1">
                <a:solidFill>
                  <a:srgbClr val="5A6B82"/>
                </a:solidFill>
                <a:latin typeface="Helvetica Neue"/>
              </a:rPr>
              <a:t>Whether consent evidence and QoE close any of the gap is a confirmatory question.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6094476"/>
            <a:ext cx="11183112" cy="15240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6  |  KEY FINDINGS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Open questions for confirmatory diligence: the data requests that matter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Framed as evidence requests, not restated findings; the first two clusters carry the most valuation leverage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Calthorpe Part 3 [00:33:02-00:35:32] (top confirmatory priorities); Part 6/8 annexes; sector partner must-test list (4 May 2026); Halberd ESG framework (diligence overlay).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207008"/>
            <a:ext cx="5486400" cy="237744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5216" y="1216152"/>
            <a:ext cx="5321808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FFFFFF"/>
                </a:solidFill>
                <a:latin typeface="Helvetica Neue"/>
              </a:rPr>
              <a:t>1. CONVERSION PROGRAM (DEAL-DEFINING)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" y="1481328"/>
            <a:ext cx="5376672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A88B68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Consent lodgement evidence at Selwyn and Waikato District Councils, plus any pre-lodgement planner engagement (a 30-second question to the MD).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A88B68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Equipment order confirmation (Big Dutchman tranche dates) and the DOC/pullet order book against the build schedule.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A88B68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Capex schedule and funding plan reconciled to the independent NZD 11-16M estimate; what is committed vs aspirational.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395728"/>
            <a:ext cx="5486400" cy="237744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5216" y="2404872"/>
            <a:ext cx="5321808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FFFFFF"/>
                </a:solidFill>
                <a:latin typeface="Helvetica Neue"/>
              </a:rPr>
              <a:t>2. CUSTOMERS AND CONTRACTS (VALUATION-CRITICAL)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784" y="2670048"/>
            <a:ext cx="5376672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A88B68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Audited top-10 customer breakdown with the Foodstuffs NI / SI split; supply agreement tenors, notice periods and any cage-free clauses already inserted.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A88B68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Private-label tender calendar, retender economics and historical win/loss record; trade-spend roll-up by account.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396996"/>
            <a:ext cx="5486400" cy="23774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5216" y="3406140"/>
            <a:ext cx="5321808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FFFFFF"/>
                </a:solidFill>
                <a:latin typeface="Helvetica Neue"/>
              </a:rPr>
              <a:t>3. FINANCIAL QUALITY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7784" y="3671316"/>
            <a:ext cx="5376672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FY24 adjustment schedule bridging NZD 10.8M reported to NZD 12.6M ‘adjusted’; which addbacks survive audit.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Feed purchase disaggregation (price vs volume); electricity contract terms and expiry; whether manure offtake revenue is already in the base.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99632" y="1207008"/>
            <a:ext cx="5486400" cy="23774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81928" y="1216152"/>
            <a:ext cx="5321808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FFFFFF"/>
                </a:solidFill>
                <a:latin typeface="Helvetica Neue"/>
              </a:rPr>
              <a:t>4. GOVERNANCE AND PERIMETER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54496" y="1481328"/>
            <a:ext cx="5376672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Percentage being offered and transaction structure; chair-succession plan and timing; evidence of family alignment (Mark / Eleanor) on capex pacing and the South Island site.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Retention terms for GM Operations (key person); commercial GM hiring status; clarity on the advisory mandate (Tasman Mercantile vs Anchor Bay).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99632" y="2395728"/>
            <a:ext cx="5486400" cy="23774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81928" y="2404872"/>
            <a:ext cx="5321808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FFFFFF"/>
                </a:solidFill>
                <a:latin typeface="Helvetica Neue"/>
              </a:rPr>
              <a:t>5. LAND AND ALTERNATIVE USE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54496" y="2670048"/>
            <a:ext cx="5376672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A specific named non-egg buyer prepared to bid at a premium to rural-production going-concern, with consenting risk allocated -- otherwise land is valued at going-concern.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99632" y="3209544"/>
            <a:ext cx="5486400" cy="237744"/>
          </a:xfrm>
          <a:prstGeom prst="rect">
            <a:avLst/>
          </a:prstGeom>
          <a:solidFill>
            <a:srgbClr val="3E6B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81928" y="3218688"/>
            <a:ext cx="5321808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30" b="1" i="0">
                <a:solidFill>
                  <a:srgbClr val="FFFFFF"/>
                </a:solidFill>
                <a:latin typeface="Helvetica Neue"/>
              </a:rPr>
              <a:t>6. OPERATIONS AND ESG OVERLAY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54496" y="3483864"/>
            <a:ext cx="5376672" cy="146304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Site visits with an operating partner: grading-line condition, shed envelope reuse feasibility, biosecurity protocols.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40" b="1" i="0">
                <a:solidFill>
                  <a:srgbClr val="3E6B89"/>
                </a:solidFill>
                <a:latin typeface="Helvetica Neue"/>
              </a:rPr>
              <a:t>•  </a:t>
            </a:r>
            <a:r>
              <a:rPr sz="840" b="0" i="0">
                <a:solidFill>
                  <a:srgbClr val="142C52"/>
                </a:solidFill>
                <a:latin typeface="Helvetica Neue"/>
              </a:rPr>
              <a:t>Welfare audit results and emissions baseline (supports the ETS re-inclusion scenario and the firm’s ESG diligence overlay).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5285232"/>
            <a:ext cx="11183112" cy="950976"/>
          </a:xfrm>
          <a:prstGeom prst="rect">
            <a:avLst/>
          </a:prstGeom>
          <a:solidFill>
            <a:srgbClr val="EAEEF5"/>
          </a:solidFill>
          <a:ln w="15240">
            <a:solidFill>
              <a:srgbClr val="88AAA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5358384"/>
            <a:ext cx="10972800" cy="8595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880" b="1" i="0">
                <a:solidFill>
                  <a:srgbClr val="142C52"/>
                </a:solidFill>
                <a:latin typeface="Helvetica Neue"/>
              </a:rPr>
              <a:t>What would move the assessment (either direction):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142C52"/>
                </a:solidFill>
                <a:latin typeface="Helvetica Neue"/>
              </a:rPr>
              <a:t>Consents lodged 6+ months ago with DOC orders placed lowers R1 probability materially and supports the upper half of the value zone. Audited top-3 below ~55% softens R3. Validated pasture-raised launch economics support T2. Conversely: no consent evidence, addbacks failing QoE, or a Pams retender loss in process would each push the analytical case toward (or below) its floor.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0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"/>
            <a:ext cx="877824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FFFFFF"/>
                </a:solidFill>
                <a:latin typeface="Helvetica Neue"/>
              </a:rPr>
              <a:t>APPENDIX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32004"/>
            <a:ext cx="3200400" cy="219456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0" i="0">
                <a:solidFill>
                  <a:srgbClr val="EAEEF5"/>
                </a:solidFill>
                <a:latin typeface="Helvetica Neue"/>
              </a:rPr>
              <a:t>PROJECT ALBATROSS  |  AURORA EGGS LTD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65760"/>
            <a:ext cx="11201400" cy="38404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142C52"/>
                </a:solidFill>
                <a:latin typeface="Helvetica Neue"/>
              </a:rPr>
              <a:t>Source register and conventions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49808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A6B82"/>
                </a:solidFill>
                <a:latin typeface="Helvetica Neue"/>
              </a:rPr>
              <a:t>Every figure in this deck traces to a source below; vintages shown so inputs can be refreshed as diligence arrives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042415"/>
            <a:ext cx="11183112" cy="20320"/>
          </a:xfrm>
          <a:prstGeom prst="rect">
            <a:avLst/>
          </a:prstGeom>
          <a:solidFill>
            <a:srgbClr val="A88B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565392"/>
            <a:ext cx="12191695" cy="9525"/>
          </a:xfrm>
          <a:prstGeom prst="rect">
            <a:avLst/>
          </a:prstGeom>
          <a:solidFill>
            <a:srgbClr val="EA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615684"/>
            <a:ext cx="102412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700" b="0" i="0">
                <a:solidFill>
                  <a:srgbClr val="5A6B82"/>
                </a:solidFill>
                <a:latin typeface="Helvetica Neue"/>
              </a:rPr>
              <a:t>Halberd Capital Partners  |  Project Albatross -- IC pre-read (preliminary outside-in CDD)  |  12 June 2026  |  Halberd internal -- strictly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615684"/>
            <a:ext cx="411480" cy="201168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5A6B82"/>
                </a:solidFill>
                <a:latin typeface="Helvetica Neue"/>
              </a:rPr>
              <a:t>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327648"/>
            <a:ext cx="11201400" cy="23774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680" b="0" i="1">
                <a:solidFill>
                  <a:srgbClr val="5A6B82"/>
                </a:solidFill>
                <a:latin typeface="Helvetica Neue"/>
              </a:rPr>
              <a:t>Sources: Register maintained in the Project Albatross SharePoint (/Sources); annex emails archive the interview distillations.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207008"/>
            <a:ext cx="5486400" cy="219456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5216" y="1211580"/>
            <a:ext cx="5321808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SELL-SIDE /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" y="1463040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Broker outreach, Tasman Mercantile (N. Chen)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146304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 Apr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" y="1670608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Draft preliminary IM v0.4, Anchor Bay Advisory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80" y="1670608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28 Feb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784" y="1878176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Broker follow-up (land optionality claim)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3480" y="1878176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28 May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7784" y="2085744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Aurora Eggs public website snapshot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3480" y="2085744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2026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2403040"/>
            <a:ext cx="5486400" cy="219456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" y="2407612"/>
            <a:ext cx="5321808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COMMISSIONED INTERVIEWS (TRANSCRIPTS ON FILE)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784" y="2659072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R. Calthorpe Parts 1-3 (roster, capex, premium, timeline)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83480" y="2659072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6-11 May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7784" y="2866640"/>
            <a:ext cx="4389120" cy="33832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R. Calthorpe Parts 4-8 via deal-team annexes (value chain 13 May; consumer 19 May; competitor 26 May; supplier 3 Jun; business model 6 Jun)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83480" y="286664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May-Jun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784" y="3225084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H. Marsden, EPFNZ spokesperson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83480" y="3225084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7 May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" y="3432652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H. Calder, retired owner-operator (90k birds, 32 yrs)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83480" y="3432652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4 Jun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784" y="3640220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G. Whitlock; C. Tanaka -- low-yield, not relied 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3480" y="364022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May 2026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957516"/>
            <a:ext cx="5486400" cy="219456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85216" y="3962088"/>
            <a:ext cx="5321808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INDUSTRY / MARKET DATA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7784" y="4213548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Hartley Pearce desk note hp-agri-nz-027 (cohort, precedents)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83480" y="4213548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28 Mar 2026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7784" y="4421116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Antipodean Agri Research, NZ eggs sector briefing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83480" y="4421116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Q3 2025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7784" y="4628684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RetailIQ NZ retail egg scan data (pricing, promo, elasticity)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83480" y="4628684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Q1 2026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7784" y="4836252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ACII dietary trends survey Wave 11 + egg category addendum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983480" y="4836252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2025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7784" y="5043820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Global cage-free transition snapshot (EU/US/UK/AU)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83480" y="504382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Oct 2024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99632" y="1207008"/>
            <a:ext cx="5486400" cy="219456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81928" y="1211580"/>
            <a:ext cx="5321808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REGULATORY / PUBLIC RECORD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54496" y="1463040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MPI/NAWAC layer-hen census (33/33/34 mix; flagged stale)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680192" y="146304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Dec 2022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54496" y="1670608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NZ retailer cage-free commitments compilation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680192" y="1670608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Sep 2025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54496" y="1878176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WOAH HPAI self-declaration (NZ HPAI-free status)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80192" y="1878176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Sep 2025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54496" y="2085744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NZCC retail grocery market study (duopoly structure)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80192" y="2085744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Mar 2022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54496" y="2293312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NZ Treasury demographics note (population baseline)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680192" y="2293312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2024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54496" y="2500880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USDA FAS NZ grain &amp; feed / retail foods reports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80192" y="250088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2024-25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54496" y="2708448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Beehive release: agriculture removed from ETS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680192" y="2708448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Jun 2024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199632" y="3025744"/>
            <a:ext cx="5486400" cy="219456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281928" y="3030316"/>
            <a:ext cx="5321808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COMPARABLES / PRECEDENTS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254496" y="3281776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Cal-Maine Foods 10-K (FY ended 31 May 2025)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680192" y="3281776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Jul 2025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254496" y="3489344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Navis Capital - Mainland Poultry press release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680192" y="3489344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26 Apr 2017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254496" y="3696912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PEP - Mainland records (NZD 340-380M; ~7.0-7.5x)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680192" y="3696912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Jan 2025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254496" y="3904480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Better Eggs - Smith family tuck-in (NZD 7-9M; 5-6x)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680192" y="3904480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Aug 2023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99632" y="4221776"/>
            <a:ext cx="5486400" cy="219456"/>
          </a:xfrm>
          <a:prstGeom prst="rect">
            <a:avLst/>
          </a:prstGeom>
          <a:solidFill>
            <a:srgbClr val="142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281928" y="4226348"/>
            <a:ext cx="5321808" cy="210312"/>
          </a:xfrm>
          <a:prstGeom prst="rect">
            <a:avLst/>
          </a:prstGeom>
          <a:noFill/>
        </p:spPr>
        <p:txBody>
          <a:bodyPr wrap="square" anchor="ctr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FFFFFF"/>
                </a:solidFill>
                <a:latin typeface="Helvetica Neue"/>
              </a:rPr>
              <a:t>HALBERD METHODOLOGY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254496" y="4477808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Pre-LOI IC pre-read template (H. Pemberton)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680192" y="4477808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Sep 2024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254496" y="4685376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Analytical standards v3.8 + MP Slack update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680192" y="4685376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2024 / Apr 2026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254496" y="4892944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Central financial assumptions (FX, WACC, CPI)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680192" y="4892944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2026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254496" y="5100512"/>
            <a:ext cx="4389120" cy="1874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0" i="0">
                <a:solidFill>
                  <a:srgbClr val="404C61"/>
                </a:solidFill>
                <a:latin typeface="Helvetica Neue"/>
              </a:rPr>
              <a:t>Sector partner must-test list (V. Holst)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680192" y="5100512"/>
            <a:ext cx="987552" cy="16459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770" b="0" i="0">
                <a:solidFill>
                  <a:srgbClr val="5A6B82"/>
                </a:solidFill>
                <a:latin typeface="Helvetica Neue"/>
              </a:rPr>
              <a:t>4 May 2026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02920" y="5779008"/>
            <a:ext cx="11183112" cy="530352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142C52"/>
                </a:solidFill>
                <a:latin typeface="Helvetica Neue"/>
              </a:rPr>
              <a:t>Conventions: </a:t>
            </a:r>
            <a:r>
              <a:rPr sz="800" b="0" i="0">
                <a:solidFill>
                  <a:srgbClr val="142C52"/>
                </a:solidFill>
                <a:latin typeface="Helvetica Neue"/>
              </a:rPr>
              <a:t>USD headline at FY-aligned rates (FY24 actuals 0.602; FY26+ valuation/forward 0.595 USD/NZD; FY25 precedent 0.585), NZD side-by-side; private-target figures triangulated (+/-10-15%); contested claims shown against the independent read; no recommendation language; risk register limited to five named risks ranked by EBITDA at risk.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Albatross -- Aurora Eggs Ltd -- Target Assessment (IC Pre-Read)</dc:title>
  <dc:subject>Preliminary outside-in commercial due diligence -- pre-LOI screening</dc:subject>
  <dc:creator>Halberd Capital Partners -- Project Albatross deal team</dc:creator>
  <cp:keywords>Project Albatross; Aurora Eggs; NZ shell eggs; preliminary CDD; target assessment</cp:keywords>
  <dc:description>Findings, risks and open questions only; no recommendation. USD headline figures with NZD reference; FX per halberd_central_financial_assumptions.xlsx.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>IC pre-read</cp:category>
</cp:coreProperties>
</file>