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0584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TARGET ASSESSMENT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>
                <a:solidFill>
                  <a:srgbClr val="FFFFFF"/>
                </a:solidFill>
              </a:defRPr>
            </a:pPr>
            <a:r>
              <a:t>Aurora Eggs Limited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57200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FFFFFF"/>
                </a:solidFill>
              </a:defRPr>
            </a:pPr>
            <a:r>
              <a:t>Commercial Due Diligence | Project Albatross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486400"/>
            <a:ext cx="10058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solidFill>
                  <a:srgbClr val="FFFFFF"/>
                </a:solidFill>
              </a:defRPr>
            </a:pPr>
            <a:r>
              <a:t>June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943600"/>
            <a:ext cx="10058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HALBERD CAPITAL PARTNERS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Executive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/>
            </a:pPr>
            <a:r>
              <a:t>• Target Overview: Aurora Eggs is the #2 player in NZ shell eggs by volume (~16-18% share) but is underrepresented in public market analyses due to private ownership. Third-generation family business seeking capital partner for cage-free transition capex.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9202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/>
            </a:pPr>
            <a:r>
              <a:t>• Market Position: Strong competitive position with established retail relationships (both major supermarket groups) and growing free-range capacity. However, faces immediate pressure from 2027 retailer cage-free commitments requiring ~45% of production to convert from colony to barn/free-range.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74320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/>
            </a:pPr>
            <a:r>
              <a:t>• Financial Profile: FY24A revenue of NZ4.6M with 12.8% EBITDA margin (14.9% adjusted). Margins above industry average (~10-12%) driven by free-range premium mix, but sustainability questioned as barn supply scales and premiums compress.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3566160"/>
            <a:ext cx="109728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/>
            </a:pPr>
            <a:r>
              <a:t>• Key Investment Considerations:</a:t>
            </a:r>
          </a:p>
          <a:p>
            <a:r>
              <a:t>  - Phase 2 conversion complexity: NZ5-35M capex program with 18-month lead times</a:t>
            </a:r>
          </a:p>
          <a:p>
            <a:r>
              <a:t>  - Free-range premium erosion risk as market transitions to barn baseline</a:t>
            </a:r>
          </a:p>
          <a:p>
            <a:r>
              <a:t>  - Input cost volatility (feed 55-60% of costs) with limited pricing power</a:t>
            </a:r>
          </a:p>
          <a:p>
            <a:r>
              <a:t>  - HPAI outbreak risk demonstrated by recent Otago event</a:t>
            </a:r>
          </a:p>
          <a:p>
            <a:r>
              <a:t>  - Foodservice channel concentration (45% of volume through 3 distributors)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53035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/>
            </a:pPr>
            <a:r>
              <a:t>• Strategic Rationale: Trans-Pacific protein platform expansion opportunity for Halberd NA agri portfolio. Requires careful structuring around conversion execution risk and potential market consolidation play as smaller producers exit during transition.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808080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Aurora's Competitive Position in the Value Chain</a:t>
            </a:r>
          </a:p>
        </p:txBody>
      </p:sp>
      <p:sp>
        <p:nvSpPr>
          <p:cNvPr id="3" name="Rectangle 2"/>
          <p:cNvSpPr/>
          <p:nvPr/>
        </p:nvSpPr>
        <p:spPr>
          <a:xfrm>
            <a:off x="1371600" y="1828800"/>
            <a:ext cx="1828800" cy="914400"/>
          </a:xfrm>
          <a:prstGeom prst="rect">
            <a:avLst/>
          </a:prstGeom>
          <a:solidFill>
            <a:srgbClr val="F0F0F0"/>
          </a:solidFill>
          <a:ln w="25400"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/>
            </a:pPr>
            <a:r>
              <a:t>Feed &amp; Inputs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0" y="1828800"/>
            <a:ext cx="1828800" cy="914400"/>
          </a:xfrm>
          <a:prstGeom prst="rect">
            <a:avLst/>
          </a:prstGeom>
          <a:solidFill>
            <a:srgbClr val="F0F0F0"/>
          </a:solidFill>
          <a:ln w="25400"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/>
            </a:pPr>
            <a:r>
              <a:t>Production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0" y="1828800"/>
            <a:ext cx="1828800" cy="914400"/>
          </a:xfrm>
          <a:prstGeom prst="rect">
            <a:avLst/>
          </a:prstGeom>
          <a:solidFill>
            <a:srgbClr val="F0F0F0"/>
          </a:solidFill>
          <a:ln w="25400"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/>
            </a:pPr>
            <a:r>
              <a:t>Grading &amp; Packing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0" y="1828800"/>
            <a:ext cx="1828800" cy="914400"/>
          </a:xfrm>
          <a:prstGeom prst="rect">
            <a:avLst/>
          </a:prstGeom>
          <a:solidFill>
            <a:srgbClr val="F0F0F0"/>
          </a:solidFill>
          <a:ln w="25400"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/>
            </a:pPr>
            <a:r>
              <a:t>Distribution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10515600" y="1828800"/>
            <a:ext cx="1371600" cy="914400"/>
          </a:xfrm>
          <a:prstGeom prst="rect">
            <a:avLst/>
          </a:prstGeom>
          <a:solidFill>
            <a:srgbClr val="F0F0F0"/>
          </a:solidFill>
          <a:ln w="25400"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/>
            </a:pPr>
            <a:r>
              <a:t>Retail/Foodservice</a:t>
            </a:r>
          </a:p>
        </p:txBody>
      </p:sp>
      <p:sp>
        <p:nvSpPr>
          <p:cNvPr id="8" name="Rectangle 7"/>
          <p:cNvSpPr/>
          <p:nvPr/>
        </p:nvSpPr>
        <p:spPr>
          <a:xfrm>
            <a:off x="3657600" y="1645920"/>
            <a:ext cx="4114800" cy="1280160"/>
          </a:xfrm>
          <a:prstGeom prst="rect">
            <a:avLst/>
          </a:prstGeom>
          <a:solidFill>
            <a:srgbClr val="336699"/>
          </a:solidFill>
          <a:ln w="38100"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0" y="1097280"/>
            <a:ext cx="1371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 b="1"/>
            </a:pPr>
            <a:r>
              <a:t>Aurora Core Operations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200400"/>
            <a:ext cx="50292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</a:defRPr>
            </a:pPr>
            <a:r>
              <a:t>Competitive Strengths</a:t>
            </a:r>
          </a:p>
          <a:p>
            <a:br/>
            <a:pPr>
              <a:spcBef>
                <a:spcPts val="600"/>
              </a:spcBef>
              <a:defRPr sz="1100"/>
            </a:pPr>
            <a:r>
              <a:t>• Scale advantage: #2 producer with ~16-18% market share</a:t>
            </a:r>
            <a:br/>
            <a:r>
              <a:t>• Vertical integration from production through grading/packing</a:t>
            </a:r>
            <a:br/>
            <a:r>
              <a:t>• Direct relationships with both major supermarket groups</a:t>
            </a:r>
            <a:br/>
            <a:r>
              <a:t>• Growing free-range capacity (35% of production)</a:t>
            </a:r>
            <a:br/>
            <a:r>
              <a:t>• Family ownership provides stability and long-term view</a:t>
            </a:r>
            <a:br/>
            <a:r>
              <a:t>• Established operational expertise (3 generations)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3200400"/>
            <a:ext cx="50292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</a:defRPr>
            </a:pPr>
            <a:r>
              <a:t>Competitive Challenges</a:t>
            </a:r>
          </a:p>
          <a:p>
            <a:br/>
            <a:pPr>
              <a:spcBef>
                <a:spcPts val="600"/>
              </a:spcBef>
              <a:defRPr sz="1100"/>
            </a:pPr>
            <a:r>
              <a:t>• Colony cage exposure (45% of production) requires conversion</a:t>
            </a:r>
            <a:br/>
            <a:r>
              <a:t>• Limited feed sourcing leverage vs larger players</a:t>
            </a:r>
            <a:br/>
            <a:r>
              <a:t>• Geographic concentration in North Island</a:t>
            </a:r>
            <a:br/>
            <a:r>
              <a:t>• No direct consumer brand equity (private label focus)</a:t>
            </a:r>
            <a:br/>
            <a:r>
              <a:t>• Capital constraints for transition investment</a:t>
            </a:r>
            <a:br/>
            <a:r>
              <a:t>• Foodservice channel concentration risk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56692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i="1"/>
            </a:pPr>
            <a:r>
              <a:t>Market Context: Mainland Poultry leads with ~25-30% share, Aurora at #2 with ~16-18%, followed by Heyden Farms (~12-15%), Better Eggs (~8-10%), and a fragmented tail of 30+ smaller producers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0" y="640080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808080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Consumer Demand Context &amp; Risk-Opportunity Profile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530352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003366"/>
                </a:solidFill>
              </a:defRPr>
            </a:pPr>
            <a:r>
              <a:t>Key Demand Drivers</a:t>
            </a:r>
          </a:p>
          <a:p>
            <a:br/>
            <a:pPr>
              <a:defRPr sz="1300" b="1"/>
            </a:pPr>
            <a:r>
              <a:t>1. Population Growth (+1.2% p.a.)</a:t>
            </a:r>
          </a:p>
          <a:p>
            <a:pPr>
              <a:defRPr sz="1100"/>
            </a:pPr>
            <a:r>
              <a:t>• NZ population growing steadily, concentrated in Auckland/Wellington</a:t>
            </a:r>
          </a:p>
          <a:p>
            <a:pPr>
              <a:defRPr sz="1100"/>
            </a:pPr>
            <a:r>
              <a:t>• Immigration driving incremental demand</a:t>
            </a:r>
          </a:p>
          <a:p>
            <a:br/>
            <a:pPr>
              <a:defRPr sz="1300" b="1"/>
            </a:pPr>
            <a:r>
              <a:t>2. Per Capita Consumption Stable</a:t>
            </a:r>
          </a:p>
          <a:p>
            <a:pPr>
              <a:defRPr sz="1100"/>
            </a:pPr>
            <a:r>
              <a:t>• ~230 eggs per person per year (mature market)</a:t>
            </a:r>
          </a:p>
          <a:p>
            <a:pPr>
              <a:defRPr sz="1100"/>
            </a:pPr>
            <a:r>
              <a:t>• Breakfast occasion resilient, baking use growing</a:t>
            </a:r>
          </a:p>
          <a:p>
            <a:br/>
            <a:pPr>
              <a:defRPr sz="1300" b="1"/>
            </a:pPr>
            <a:r>
              <a:t>3. Production System Preferences</a:t>
            </a:r>
          </a:p>
          <a:p>
            <a:pPr>
              <a:defRPr sz="1100"/>
            </a:pPr>
            <a:r>
              <a:t>• Cage-free transition driven by retailer commitments</a:t>
            </a:r>
          </a:p>
          <a:p>
            <a:pPr>
              <a:defRPr sz="1100"/>
            </a:pPr>
            <a:r>
              <a:t>• Free-range premium compression as barn becomes baseline</a:t>
            </a:r>
          </a:p>
          <a:p>
            <a:pPr>
              <a:defRPr sz="1100"/>
            </a:pPr>
            <a:r>
              <a:t>• Price sensitivity increasing in cost-of-living environment</a:t>
            </a:r>
          </a:p>
          <a:p>
            <a:br/>
            <a:pPr>
              <a:defRPr sz="1300" b="1"/>
            </a:pPr>
            <a:r>
              <a:t>4. Channel Dynamics</a:t>
            </a:r>
          </a:p>
          <a:p>
            <a:pPr>
              <a:defRPr sz="1100"/>
            </a:pPr>
            <a:r>
              <a:t>• Retail dominates (65-70% of volume)</a:t>
            </a:r>
          </a:p>
          <a:p>
            <a:pPr>
              <a:defRPr sz="1100"/>
            </a:pPr>
            <a:r>
              <a:t>• Foodservice recovering post-COVID</a:t>
            </a:r>
          </a:p>
          <a:p>
            <a:pPr>
              <a:defRPr sz="1100"/>
            </a:pPr>
            <a:r>
              <a:t>• Private label gaining share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400800" y="1371600.0"/>
            <a:ext cx="2286000" cy="0.0"/>
          </a:xfrm>
          <a:prstGeom prst="line">
            <a:avLst/>
          </a:prstGeom>
          <a:ln>
            <a:solidFill>
              <a:srgbClr val="8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6400800.0" y="1371600"/>
            <a:ext cx="0.0" cy="2286000"/>
          </a:xfrm>
          <a:prstGeom prst="line">
            <a:avLst/>
          </a:prstGeom>
          <a:ln>
            <a:solidFill>
              <a:srgbClr val="8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6400800" y="2514600.0"/>
            <a:ext cx="2286000" cy="0.0"/>
          </a:xfrm>
          <a:prstGeom prst="line">
            <a:avLst/>
          </a:prstGeom>
          <a:ln>
            <a:solidFill>
              <a:srgbClr val="8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7543800.0" y="1371600"/>
            <a:ext cx="0.0" cy="2286000"/>
          </a:xfrm>
          <a:prstGeom prst="line">
            <a:avLst/>
          </a:prstGeom>
          <a:ln>
            <a:solidFill>
              <a:srgbClr val="8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6400800" y="3657600.0"/>
            <a:ext cx="2286000" cy="0.0"/>
          </a:xfrm>
          <a:prstGeom prst="line">
            <a:avLst/>
          </a:prstGeom>
          <a:ln>
            <a:solidFill>
              <a:srgbClr val="8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8686800.0" y="1371600"/>
            <a:ext cx="0.0" cy="2286000"/>
          </a:xfrm>
          <a:prstGeom prst="line">
            <a:avLst/>
          </a:prstGeom>
          <a:ln>
            <a:solidFill>
              <a:srgbClr val="8080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629400" y="100584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OPPORTUNITY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86600" y="374904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RISK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52160" y="237744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LOW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8240" y="237744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HIGH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9540" y="1760220"/>
            <a:ext cx="731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/>
            </a:pPr>
            <a:r>
              <a:t>Cage-free</a:t>
            </a:r>
          </a:p>
          <a:p>
            <a:r>
              <a:t>transition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9540" y="2903220"/>
            <a:ext cx="731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/>
            </a:pPr>
            <a:r>
              <a:t>Premium</a:t>
            </a:r>
          </a:p>
          <a:p>
            <a:r>
              <a:t>erosion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06540" y="1760220"/>
            <a:ext cx="731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/>
            </a:pPr>
            <a:r>
              <a:t>Population</a:t>
            </a:r>
          </a:p>
          <a:p>
            <a:r>
              <a:t>growth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78040" y="2560320"/>
            <a:ext cx="731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/>
            </a:pPr>
            <a:r>
              <a:t>Channel</a:t>
            </a:r>
          </a:p>
          <a:p>
            <a:r>
              <a:t>consolidation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5029200"/>
            <a:ext cx="109728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</a:defRPr>
            </a:pPr>
            <a:r>
              <a:t>Key Insights for Aurora</a:t>
            </a:r>
          </a:p>
          <a:p>
            <a:pPr>
              <a:spcBef>
                <a:spcPts val="600"/>
              </a:spcBef>
              <a:defRPr sz="1100"/>
            </a:pPr>
            <a:r>
              <a:t>• Cage-free transition creates both execution risk and consolidation opportunity as smaller players struggle with capex</a:t>
            </a:r>
            <a:br/>
            <a:r>
              <a:t>• Free-range premium compression threatens Aurora's margin advantage; requires operational efficiency focus</a:t>
            </a:r>
            <a:br/>
            <a:r>
              <a:t>• Stable demand fundamentals provide earnings visibility but limited organic growth beyond population trends</a:t>
            </a:r>
            <a:br/>
            <a:r>
              <a:t>• Retailer concentration (2 major groups control ~85% of grocery) creates channel risk but also partnership opportunity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0" y="640080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808080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Input-Side Cost Structure &amp; Risk Exposures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/>
            </a:pPr>
            <a:r>
              <a:t>Feed</a:t>
            </a:r>
          </a:p>
        </p:txBody>
      </p:sp>
      <p:sp>
        <p:nvSpPr>
          <p:cNvPr id="4" name="Rectangle 3"/>
          <p:cNvSpPr/>
          <p:nvPr/>
        </p:nvSpPr>
        <p:spPr>
          <a:xfrm>
            <a:off x="1371600" y="1188720"/>
            <a:ext cx="2514600" cy="274320"/>
          </a:xfrm>
          <a:prstGeom prst="rect">
            <a:avLst/>
          </a:prstGeom>
          <a:solidFill>
            <a:srgbClr val="FF8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977639" y="118872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55%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60020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/>
            </a:pPr>
            <a:r>
              <a:t>Labor</a:t>
            </a:r>
          </a:p>
        </p:txBody>
      </p:sp>
      <p:sp>
        <p:nvSpPr>
          <p:cNvPr id="7" name="Rectangle 6"/>
          <p:cNvSpPr/>
          <p:nvPr/>
        </p:nvSpPr>
        <p:spPr>
          <a:xfrm>
            <a:off x="1371600" y="1600200"/>
            <a:ext cx="685800" cy="274320"/>
          </a:xfrm>
          <a:prstGeom prst="rect">
            <a:avLst/>
          </a:prstGeom>
          <a:solidFill>
            <a:srgbClr val="6699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148840" y="16002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15%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1168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/>
            </a:pPr>
            <a:r>
              <a:t>Pullets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71600" y="2011680"/>
            <a:ext cx="457200" cy="274320"/>
          </a:xfrm>
          <a:prstGeom prst="rect">
            <a:avLst/>
          </a:prstGeom>
          <a:solidFill>
            <a:srgbClr val="228B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920240" y="201168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10%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242316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/>
            </a:pPr>
            <a:r>
              <a:t>Energy &amp; Utilities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371600" y="2423160"/>
            <a:ext cx="365760" cy="274320"/>
          </a:xfrm>
          <a:prstGeom prst="rect">
            <a:avLst/>
          </a:prstGeom>
          <a:solidFill>
            <a:srgbClr val="8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28800" y="24231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8%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2834639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/>
            </a:pPr>
            <a:r>
              <a:t>Packaging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371600" y="2834639"/>
            <a:ext cx="228600" cy="274320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691640" y="2834639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5%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3246120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/>
            </a:pPr>
            <a:r>
              <a:t>Other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371600" y="3246120"/>
            <a:ext cx="320040" cy="27432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783080" y="324612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7%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0" y="1188720"/>
            <a:ext cx="45720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003366"/>
                </a:solidFill>
              </a:defRPr>
            </a:pPr>
            <a:r>
              <a:t>Key Risk Factors</a:t>
            </a:r>
          </a:p>
          <a:p>
            <a:br/>
            <a:pPr>
              <a:defRPr sz="1200" b="1">
                <a:solidFill>
                  <a:srgbClr val="DC143C"/>
                </a:solidFill>
              </a:defRPr>
            </a:pPr>
            <a:r>
              <a:t>Feed Price Volatility - </a:t>
            </a:r>
          </a:p>
          <a:p>
            <a:pPr>
              <a:defRPr sz="1000">
                <a:solidFill>
                  <a:srgbClr val="000000"/>
                </a:solidFill>
              </a:defRPr>
            </a:pPr>
            <a:r>
              <a:t>• Grain/soy imports subject to FX and commodity swings</a:t>
            </a:r>
            <a:br/>
            <a:r>
              <a:t>• Limited local sourcing options</a:t>
            </a:r>
            <a:br/>
            <a:r>
              <a:t>• 6-month hedging typical</a:t>
            </a:r>
          </a:p>
          <a:p>
            <a:br/>
            <a:pPr>
              <a:defRPr sz="1200" b="1">
                <a:solidFill>
                  <a:srgbClr val="FF8C00"/>
                </a:solidFill>
              </a:defRPr>
            </a:pPr>
            <a:r>
              <a:t>Labor Availability - </a:t>
            </a:r>
          </a:p>
          <a:p>
            <a:pPr>
              <a:defRPr sz="1000">
                <a:solidFill>
                  <a:srgbClr val="000000"/>
                </a:solidFill>
              </a:defRPr>
            </a:pPr>
            <a:r>
              <a:t>• Rural labor shortage</a:t>
            </a:r>
            <a:br/>
            <a:r>
              <a:t>• Seasonal workforce needs</a:t>
            </a:r>
            <a:br/>
            <a:r>
              <a:t>• Minimum wage pressures</a:t>
            </a:r>
          </a:p>
          <a:p>
            <a:br/>
            <a:pPr>
              <a:defRPr sz="1200" b="1">
                <a:solidFill>
                  <a:srgbClr val="DC143C"/>
                </a:solidFill>
              </a:defRPr>
            </a:pPr>
            <a:r>
              <a:t>Biosecurity - </a:t>
            </a:r>
          </a:p>
          <a:p>
            <a:pPr>
              <a:defRPr sz="1000">
                <a:solidFill>
                  <a:srgbClr val="000000"/>
                </a:solidFill>
              </a:defRPr>
            </a:pPr>
            <a:r>
              <a:t>• Recent H7N6 outbreak in Otago</a:t>
            </a:r>
            <a:br/>
            <a:r>
              <a:t>• Culling and restocking costs</a:t>
            </a:r>
            <a:br/>
            <a:r>
              <a:t>• 3-6 month production gaps</a:t>
            </a:r>
          </a:p>
          <a:p>
            <a:br/>
            <a:pPr>
              <a:defRPr sz="1200" b="1">
                <a:solidFill>
                  <a:srgbClr val="FF8C00"/>
                </a:solidFill>
              </a:defRPr>
            </a:pPr>
            <a:r>
              <a:t>Energy Costs - </a:t>
            </a:r>
          </a:p>
          <a:p>
            <a:pPr>
              <a:defRPr sz="1000">
                <a:solidFill>
                  <a:srgbClr val="000000"/>
                </a:solidFill>
              </a:defRPr>
            </a:pPr>
            <a:r>
              <a:t>• Electricity for climate control</a:t>
            </a:r>
            <a:br/>
            <a:r>
              <a:t>• Rising commercial rates</a:t>
            </a:r>
            <a:br/>
            <a:r>
              <a:t>• Limited renewable options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4389120"/>
            <a:ext cx="109728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</a:defRPr>
            </a:pPr>
            <a:r>
              <a:t>Aurora's Risk Mitigation Profile</a:t>
            </a:r>
          </a:p>
          <a:p>
            <a:br/>
            <a:pPr>
              <a:defRPr sz="1100"/>
            </a:pPr>
            <a:r>
              <a:t>Strengths:</a:t>
            </a:r>
            <a:br/>
            <a:r>
              <a:t>• Long-term feed supply contracts with 2 major suppliers (60% of needs covered)</a:t>
            </a:r>
            <a:br/>
            <a:r>
              <a:t>• Geographic diversification across 3 production sites reduces single-event risk</a:t>
            </a:r>
            <a:br/>
            <a:r>
              <a:t>• Established biosecurity protocols exceed industry minimum standards</a:t>
            </a:r>
            <a:br/>
            <a:br/>
            <a:r>
              <a:t>Weaknesses:</a:t>
            </a:r>
            <a:br/>
            <a:r>
              <a:t>• Limited pricing power to pass through input cost increases (retailer pushback)</a:t>
            </a:r>
            <a:br/>
            <a:r>
              <a:t>• No backward integration into feed milling (unlike Mainland)</a:t>
            </a:r>
            <a:br/>
            <a:r>
              <a:t>• Capital constraints limit ability to invest in efficiency improvements</a:t>
            </a:r>
            <a:br/>
            <a:r>
              <a:t>• Pullet supply dependent on single third-party hatchery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72800" y="640080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808080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By-Product Economics &amp; Alternative Revenue Streams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50292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003366"/>
                </a:solidFill>
              </a:defRPr>
            </a:pPr>
            <a:r>
              <a:t>Current Revenue Mix</a:t>
            </a:r>
          </a:p>
          <a:p>
            <a:br/>
            <a:pPr>
              <a:defRPr sz="1200" b="1"/>
            </a:pPr>
            <a:r>
              <a:t>• Shell eggs (core): 92%</a:t>
            </a:r>
          </a:p>
          <a:p>
            <a:pPr>
              <a:defRPr sz="1000">
                <a:solidFill>
                  <a:srgbClr val="808080"/>
                </a:solidFill>
              </a:defRPr>
            </a:pPr>
            <a:r>
              <a:t>  Primary revenue driver</a:t>
            </a:r>
          </a:p>
          <a:p>
            <a:br/>
            <a:pPr>
              <a:defRPr sz="1200" b="1"/>
            </a:pPr>
            <a:r>
              <a:t>• Spent hens: 3%</a:t>
            </a:r>
          </a:p>
          <a:p>
            <a:pPr>
              <a:defRPr sz="1000">
                <a:solidFill>
                  <a:srgbClr val="808080"/>
                </a:solidFill>
              </a:defRPr>
            </a:pPr>
            <a:r>
              <a:t>  End-of-lay to pet food/rendering</a:t>
            </a:r>
          </a:p>
          <a:p>
            <a:br/>
            <a:pPr>
              <a:defRPr sz="1200" b="1"/>
            </a:pPr>
            <a:r>
              <a:t>• Manure/compost: 2%</a:t>
            </a:r>
          </a:p>
          <a:p>
            <a:pPr>
              <a:defRPr sz="1000">
                <a:solidFill>
                  <a:srgbClr val="808080"/>
                </a:solidFill>
              </a:defRPr>
            </a:pPr>
            <a:r>
              <a:t>  Organic fertilizer sales</a:t>
            </a:r>
          </a:p>
          <a:p>
            <a:br/>
            <a:pPr>
              <a:defRPr sz="1200" b="1"/>
            </a:pPr>
            <a:r>
              <a:t>• Liquid egg: 2%</a:t>
            </a:r>
          </a:p>
          <a:p>
            <a:pPr>
              <a:defRPr sz="1000">
                <a:solidFill>
                  <a:srgbClr val="808080"/>
                </a:solidFill>
              </a:defRPr>
            </a:pPr>
            <a:r>
              <a:t>  Seconds/checks to breakers</a:t>
            </a:r>
          </a:p>
          <a:p>
            <a:br/>
            <a:pPr>
              <a:defRPr sz="1200" b="1"/>
            </a:pPr>
            <a:r>
              <a:t>• Other: 1%</a:t>
            </a:r>
          </a:p>
          <a:p>
            <a:pPr>
              <a:defRPr sz="1000">
                <a:solidFill>
                  <a:srgbClr val="808080"/>
                </a:solidFill>
              </a:defRPr>
            </a:pPr>
            <a:r>
              <a:t>  Carbon credits, misc.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0" y="1097280"/>
            <a:ext cx="5486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003366"/>
                </a:solidFill>
              </a:defRPr>
            </a:pPr>
            <a:r>
              <a:t>Untapped Opportunities</a:t>
            </a:r>
          </a:p>
          <a:p>
            <a:br/>
            <a:pPr>
              <a:defRPr sz="1200" b="1"/>
            </a:pPr>
            <a:r>
              <a:t>• Value-added processing (Medium potential)</a:t>
            </a:r>
          </a:p>
          <a:p>
            <a:pPr>
              <a:defRPr sz="1000">
                <a:solidFill>
                  <a:srgbClr val="808080"/>
                </a:solidFill>
              </a:defRPr>
            </a:pPr>
            <a:r>
              <a:t>  Liquid pasteurized, hard-boiled, specialty products</a:t>
            </a:r>
          </a:p>
          <a:p>
            <a:br/>
            <a:pPr>
              <a:defRPr sz="1200" b="1"/>
            </a:pPr>
            <a:r>
              <a:t>• Manure upgrading (High potential)</a:t>
            </a:r>
          </a:p>
          <a:p>
            <a:pPr>
              <a:defRPr sz="1000">
                <a:solidFill>
                  <a:srgbClr val="808080"/>
                </a:solidFill>
              </a:defRPr>
            </a:pPr>
            <a:r>
              <a:t>  Pelletization, bagging for retail garden market</a:t>
            </a:r>
          </a:p>
          <a:p>
            <a:br/>
            <a:pPr>
              <a:defRPr sz="1200" b="1"/>
            </a:pPr>
            <a:r>
              <a:t>• Renewable energy (Low potential)</a:t>
            </a:r>
          </a:p>
          <a:p>
            <a:pPr>
              <a:defRPr sz="1000">
                <a:solidFill>
                  <a:srgbClr val="808080"/>
                </a:solidFill>
              </a:defRPr>
            </a:pPr>
            <a:r>
              <a:t>  Solar on shed roofs, limited by capital</a:t>
            </a:r>
          </a:p>
          <a:p>
            <a:br/>
            <a:pPr>
              <a:defRPr sz="1200" b="1"/>
            </a:pPr>
            <a:r>
              <a:t>• Direct-to-consumer (Low potential)</a:t>
            </a:r>
          </a:p>
          <a:p>
            <a:pPr>
              <a:defRPr sz="1000">
                <a:solidFill>
                  <a:srgbClr val="808080"/>
                </a:solidFill>
              </a:defRPr>
            </a:pPr>
            <a:r>
              <a:t>  Farm gate sales, subscription boxes</a:t>
            </a:r>
          </a:p>
          <a:p>
            <a:br/>
            <a:pPr>
              <a:defRPr sz="1200" b="1"/>
            </a:pPr>
            <a:r>
              <a:t>• Specialty eggs (Medium potential)</a:t>
            </a:r>
          </a:p>
          <a:p>
            <a:pPr>
              <a:defRPr sz="1000">
                <a:solidFill>
                  <a:srgbClr val="808080"/>
                </a:solidFill>
              </a:defRPr>
            </a:pPr>
            <a:r>
              <a:t>  Omega-3, pasture-raised premium tiers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840480"/>
            <a:ext cx="10972800" cy="2103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003366"/>
                </a:solidFill>
              </a:defRPr>
            </a:pPr>
            <a:r>
              <a:t>Financial Impact Analysis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4572000"/>
            <a:ext cx="2743200" cy="320040"/>
          </a:xfrm>
          <a:prstGeom prst="rect">
            <a:avLst/>
          </a:prstGeom>
          <a:solidFill>
            <a:srgbClr val="003366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By-Product Opportunity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3429000" y="4572000"/>
            <a:ext cx="1828800" cy="320040"/>
          </a:xfrm>
          <a:prstGeom prst="rect">
            <a:avLst/>
          </a:prstGeom>
          <a:solidFill>
            <a:srgbClr val="003366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Current Rev (NZ\)</a:t>
            </a:r>
          </a:p>
        </p:txBody>
      </p:sp>
      <p:sp>
        <p:nvSpPr>
          <p:cNvPr id="8" name="Rectangle 7"/>
          <p:cNvSpPr/>
          <p:nvPr/>
        </p:nvSpPr>
        <p:spPr>
          <a:xfrm>
            <a:off x="5257800" y="4572000"/>
            <a:ext cx="1828800" cy="320040"/>
          </a:xfrm>
          <a:prstGeom prst="rect">
            <a:avLst/>
          </a:prstGeom>
          <a:solidFill>
            <a:srgbClr val="003366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Potential Rev (NZ\)</a:t>
            </a:r>
          </a:p>
        </p:txBody>
      </p:sp>
      <p:sp>
        <p:nvSpPr>
          <p:cNvPr id="9" name="Rectangle 8"/>
          <p:cNvSpPr/>
          <p:nvPr/>
        </p:nvSpPr>
        <p:spPr>
          <a:xfrm>
            <a:off x="7086600" y="4572000"/>
            <a:ext cx="1828800" cy="320040"/>
          </a:xfrm>
          <a:prstGeom prst="rect">
            <a:avLst/>
          </a:prstGeom>
          <a:solidFill>
            <a:srgbClr val="003366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Incremental EBITDA %</a:t>
            </a:r>
          </a:p>
        </p:txBody>
      </p:sp>
      <p:sp>
        <p:nvSpPr>
          <p:cNvPr id="10" name="Rectangle 9"/>
          <p:cNvSpPr/>
          <p:nvPr/>
        </p:nvSpPr>
        <p:spPr>
          <a:xfrm>
            <a:off x="8915400" y="4572000"/>
            <a:ext cx="2286000" cy="320040"/>
          </a:xfrm>
          <a:prstGeom prst="rect">
            <a:avLst/>
          </a:prstGeom>
          <a:solidFill>
            <a:srgbClr val="003366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Investment Required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5800" y="4892040"/>
            <a:ext cx="27432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Manure upgrading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29000" y="4892040"/>
            <a:ext cx="18288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1.7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257800" y="4892040"/>
            <a:ext cx="18288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4.5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086600" y="4892040"/>
            <a:ext cx="18288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+3.3%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915400" y="4892040"/>
            <a:ext cx="22860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NZ\-3M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5800" y="5212080"/>
            <a:ext cx="27432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Liquid egg expansion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429000" y="5212080"/>
            <a:ext cx="18288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1.7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257800" y="5212080"/>
            <a:ext cx="18288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3.5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086600" y="5212080"/>
            <a:ext cx="18288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+2.1%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15400" y="5212080"/>
            <a:ext cx="22860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NZ\-7M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5800" y="5532120"/>
            <a:ext cx="27432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Specialty eggs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429000" y="5532120"/>
            <a:ext cx="18288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257800" y="5532120"/>
            <a:ext cx="18288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2.5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086600" y="5532120"/>
            <a:ext cx="18288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+3.0%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915400" y="5532120"/>
            <a:ext cx="22860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NZ\-2M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5800" y="5852160"/>
            <a:ext cx="27432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Total opportunity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429000" y="5852160"/>
            <a:ext cx="18288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3.4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257800" y="5852160"/>
            <a:ext cx="18288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10.5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086600" y="5852160"/>
            <a:ext cx="18288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+8.4%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915400" y="5852160"/>
            <a:ext cx="22860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NZ\-12M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7200" y="612648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i="1" b="1">
                <a:solidFill>
                  <a:srgbClr val="003366"/>
                </a:solidFill>
              </a:defRPr>
            </a:pPr>
            <a:r>
              <a:t>Key Insight: By-product optimization could add 8-10% to EBITDA with modest capex, providing buffer against margin compression in core shell egg business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972800" y="640080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808080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Financial Profile &amp; Key Metrics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188720"/>
            <a:ext cx="2286000" cy="320040"/>
          </a:xfrm>
          <a:prstGeom prst="rect">
            <a:avLst/>
          </a:prstGeom>
          <a:solidFill>
            <a:srgbClr val="003366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Metric</a:t>
            </a:r>
          </a:p>
        </p:txBody>
      </p:sp>
      <p:sp>
        <p:nvSpPr>
          <p:cNvPr id="4" name="Rectangle 3"/>
          <p:cNvSpPr/>
          <p:nvPr/>
        </p:nvSpPr>
        <p:spPr>
          <a:xfrm>
            <a:off x="2743200" y="1188720"/>
            <a:ext cx="1371600" cy="320040"/>
          </a:xfrm>
          <a:prstGeom prst="rect">
            <a:avLst/>
          </a:prstGeom>
          <a:solidFill>
            <a:srgbClr val="003366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FY22A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0" y="1188720"/>
            <a:ext cx="1371600" cy="320040"/>
          </a:xfrm>
          <a:prstGeom prst="rect">
            <a:avLst/>
          </a:prstGeom>
          <a:solidFill>
            <a:srgbClr val="003366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FY23A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0" y="1188720"/>
            <a:ext cx="1371600" cy="320040"/>
          </a:xfrm>
          <a:prstGeom prst="rect">
            <a:avLst/>
          </a:prstGeom>
          <a:solidFill>
            <a:srgbClr val="003366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FY24A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0" y="1188720"/>
            <a:ext cx="1371600" cy="320040"/>
          </a:xfrm>
          <a:prstGeom prst="rect">
            <a:avLst/>
          </a:prstGeom>
          <a:solidFill>
            <a:srgbClr val="003366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FY24 Adj.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0" y="1188720"/>
            <a:ext cx="1371600" cy="320040"/>
          </a:xfrm>
          <a:prstGeom prst="rect">
            <a:avLst/>
          </a:prstGeom>
          <a:solidFill>
            <a:srgbClr val="003366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CAGR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508760"/>
            <a:ext cx="22860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Revenue (NZ\)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43200" y="1508760"/>
            <a:ext cx="13716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76.5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0" y="1508760"/>
            <a:ext cx="13716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80.1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0" y="1508760"/>
            <a:ext cx="13716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84.6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0" y="1508760"/>
            <a:ext cx="1371600" cy="320040"/>
          </a:xfrm>
          <a:prstGeom prst="rect">
            <a:avLst/>
          </a:prstGeom>
          <a:solidFill>
            <a:srgbClr val="E6F0FA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84.6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29600" y="1508760"/>
            <a:ext cx="13716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5.2%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1828800"/>
            <a:ext cx="22860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EBITDA (NZ\)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43200" y="1828800"/>
            <a:ext cx="13716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8.9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14800" y="1828800"/>
            <a:ext cx="13716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9.7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0" y="1828800"/>
            <a:ext cx="13716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10.8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58000" y="1828800"/>
            <a:ext cx="1371600" cy="320040"/>
          </a:xfrm>
          <a:prstGeom prst="rect">
            <a:avLst/>
          </a:prstGeom>
          <a:solidFill>
            <a:srgbClr val="E6F0FA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12.6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229600" y="1828800"/>
            <a:ext cx="13716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9.5%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148839"/>
            <a:ext cx="22860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EBITDA margin 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743200" y="2148839"/>
            <a:ext cx="13716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11.6%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114800" y="2148839"/>
            <a:ext cx="13716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12.1%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0" y="2148839"/>
            <a:ext cx="13716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12.8%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858000" y="2148839"/>
            <a:ext cx="1371600" cy="320040"/>
          </a:xfrm>
          <a:prstGeom prst="rect">
            <a:avLst/>
          </a:prstGeom>
          <a:solidFill>
            <a:srgbClr val="E6F0FA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14.9%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29600" y="2148839"/>
            <a:ext cx="13716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-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2468880"/>
            <a:ext cx="22860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Volume (M dozen)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743200" y="2468880"/>
            <a:ext cx="13716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11.8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114800" y="2468880"/>
            <a:ext cx="13716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12.4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0" y="2468880"/>
            <a:ext cx="13716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13.1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858000" y="2468880"/>
            <a:ext cx="1371600" cy="320040"/>
          </a:xfrm>
          <a:prstGeom prst="rect">
            <a:avLst/>
          </a:prstGeom>
          <a:solidFill>
            <a:srgbClr val="E6F0FA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13.1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229600" y="2468880"/>
            <a:ext cx="13716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5.4%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2788920"/>
            <a:ext cx="22860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ASP (NZ\$/dozen)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743200" y="2788920"/>
            <a:ext cx="13716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6.48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114800" y="2788920"/>
            <a:ext cx="13716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6.46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0" y="2788920"/>
            <a:ext cx="13716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6.46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858000" y="2788920"/>
            <a:ext cx="1371600" cy="320040"/>
          </a:xfrm>
          <a:prstGeom prst="rect">
            <a:avLst/>
          </a:prstGeom>
          <a:solidFill>
            <a:srgbClr val="E6F0FA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6.46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229600" y="2788920"/>
            <a:ext cx="13716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1000"/>
            </a:pPr>
            <a:r>
              <a:t>-0.2%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7200" y="3474720"/>
            <a:ext cx="50292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</a:defRPr>
            </a:pPr>
            <a:r>
              <a:t>Key Financial Observations</a:t>
            </a:r>
          </a:p>
          <a:p>
            <a:br/>
            <a:pPr>
              <a:spcBef>
                <a:spcPts val="600"/>
              </a:spcBef>
              <a:defRPr sz="1100"/>
            </a:pPr>
            <a:r>
              <a:t>• Revenue growth driven by volume (+5.4% CAGR) offsetting flat pricing</a:t>
            </a:r>
            <a:br/>
            <a:r>
              <a:t>• EBITDA margin expansion from production mix shift to higher-margin free-range</a:t>
            </a:r>
            <a:br/>
            <a:r>
              <a:t>• FY24 adjustments (+NZ\.8M EBITDA) for one-time costs appear reasonable</a:t>
            </a:r>
            <a:br/>
            <a:r>
              <a:t>• Working capital efficient with negative CCC (collect before paying suppliers)</a:t>
            </a:r>
            <a:br/>
            <a:r>
              <a:t>• Maintenance capex ~NZ\-3M p.a.; growth capex minimal in recent years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43600" y="3474720"/>
            <a:ext cx="5486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</a:defRPr>
            </a:pPr>
            <a:r>
              <a:t>Industry Benchmarking</a:t>
            </a:r>
          </a:p>
          <a:p>
            <a:br/>
            <a:pPr>
              <a:defRPr sz="1100" b="1"/>
            </a:pPr>
            <a:r>
              <a:t>• Aurora EBITDA margin: 14.9%</a:t>
            </a:r>
          </a:p>
          <a:p>
            <a:pPr>
              <a:defRPr sz="1000">
                <a:solidFill>
                  <a:srgbClr val="808080"/>
                </a:solidFill>
              </a:defRPr>
            </a:pPr>
            <a:r>
              <a:t>  (Adjusted basis)</a:t>
            </a:r>
          </a:p>
          <a:p>
            <a:br/>
            <a:pPr>
              <a:defRPr sz="1100" b="1"/>
            </a:pPr>
            <a:r>
              <a:t>• NZ industry avg: 10-12%</a:t>
            </a:r>
          </a:p>
          <a:p>
            <a:pPr>
              <a:defRPr sz="1000">
                <a:solidFill>
                  <a:srgbClr val="808080"/>
                </a:solidFill>
              </a:defRPr>
            </a:pPr>
            <a:r>
              <a:t>  (Per expert interviews)</a:t>
            </a:r>
          </a:p>
          <a:p>
            <a:br/>
            <a:pPr>
              <a:defRPr sz="1100" b="1"/>
            </a:pPr>
            <a:r>
              <a:t>• Cal-Maine (US): 15-25%</a:t>
            </a:r>
          </a:p>
          <a:p>
            <a:pPr>
              <a:defRPr sz="1000">
                <a:solidFill>
                  <a:srgbClr val="808080"/>
                </a:solidFill>
              </a:defRPr>
            </a:pPr>
            <a:r>
              <a:t>  (Commodity cycle dependent)</a:t>
            </a:r>
          </a:p>
          <a:p>
            <a:br/>
            <a:pPr>
              <a:defRPr sz="1100" b="1"/>
            </a:pPr>
            <a:r>
              <a:t>• Mainland (NZ): ~11-13%</a:t>
            </a:r>
          </a:p>
          <a:p>
            <a:pPr>
              <a:defRPr sz="1000">
                <a:solidFill>
                  <a:srgbClr val="808080"/>
                </a:solidFill>
              </a:defRPr>
            </a:pPr>
            <a:r>
              <a:t>  (Estimated from precedent)</a:t>
            </a:r>
          </a:p>
          <a:p>
            <a:br/>
            <a:pPr>
              <a:defRPr sz="1100" b="1"/>
            </a:pPr>
            <a:r>
              <a:t>• Small producers: 8-10%</a:t>
            </a:r>
          </a:p>
          <a:p>
            <a:pPr>
              <a:defRPr sz="1000">
                <a:solidFill>
                  <a:srgbClr val="808080"/>
                </a:solidFill>
              </a:defRPr>
            </a:pPr>
            <a:r>
              <a:t>  (Sub-scale operations)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57200" y="594360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i="1" b="1">
                <a:solidFill>
                  <a:srgbClr val="003366"/>
                </a:solidFill>
              </a:defRPr>
            </a:pPr>
            <a:r>
              <a:t>Forward Outlook: Phase 2 conversion capex (NZ_x0005_-35M) will pressure FCF through 2027; margin sustainability depends on managing premium compression and input cost inflation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972800" y="640080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808080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Phase 2 Cage-Free Conversion: Critical Path Analysis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5029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</a:defRPr>
            </a:pPr>
            <a:r>
              <a:t>Aurora Current Production Mix</a:t>
            </a:r>
          </a:p>
          <a:p>
            <a:pPr>
              <a:defRPr sz="1200" b="1">
                <a:solidFill>
                  <a:srgbClr val="DC143C"/>
                </a:solidFill>
              </a:defRPr>
            </a:pPr>
            <a:r>
              <a:t>Colony cage: 45%</a:t>
            </a:r>
          </a:p>
          <a:p>
            <a:pPr>
              <a:defRPr sz="1200" b="1">
                <a:solidFill>
                  <a:srgbClr val="FF8C00"/>
                </a:solidFill>
              </a:defRPr>
            </a:pPr>
            <a:r>
              <a:t>Barn: 20%</a:t>
            </a:r>
          </a:p>
          <a:p>
            <a:pPr>
              <a:defRPr sz="1200" b="1">
                <a:solidFill>
                  <a:srgbClr val="228B22"/>
                </a:solidFill>
              </a:defRPr>
            </a:pPr>
            <a:r>
              <a:t>Free-range: 35%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0" y="1097280"/>
            <a:ext cx="54864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</a:defRPr>
            </a:pPr>
            <a:r>
              <a:t>Conversion Timeline &amp; Milestones</a:t>
            </a:r>
          </a:p>
          <a:p>
            <a:pPr>
              <a:defRPr sz="1000"/>
            </a:pPr>
            <a:r>
              <a:t>• Q2 2026: Transaction close (assumed)</a:t>
            </a:r>
          </a:p>
          <a:p>
            <a:pPr>
              <a:defRPr sz="1000"/>
            </a:pPr>
            <a:r>
              <a:t>• Q3 2026: Detailed design &amp; resource consents</a:t>
            </a:r>
          </a:p>
          <a:p>
            <a:pPr>
              <a:defRPr sz="1000"/>
            </a:pPr>
            <a:r>
              <a:t>• Q4 2026: Equipment orders (18-month lead)</a:t>
            </a:r>
          </a:p>
          <a:p>
            <a:pPr>
              <a:defRPr sz="1000"/>
            </a:pPr>
            <a:r>
              <a:t>• Q1 2027: Construction begins</a:t>
            </a:r>
          </a:p>
          <a:p>
            <a:pPr>
              <a:defRPr sz="1000"/>
            </a:pPr>
            <a:r>
              <a:t>• Q4 2027: Retailer deadline - must be operational</a:t>
            </a:r>
          </a:p>
          <a:p>
            <a:pPr>
              <a:defRPr sz="1000"/>
            </a:pPr>
            <a:r>
              <a:t>• Q1 2028: Full ramp to capacity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200400"/>
            <a:ext cx="109728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003366"/>
                </a:solidFill>
              </a:defRPr>
            </a:pPr>
            <a:r>
              <a:t>Conversion Execution Challenges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4114800"/>
            <a:ext cx="2743200" cy="320040"/>
          </a:xfrm>
          <a:prstGeom prst="rect">
            <a:avLst/>
          </a:prstGeom>
          <a:solidFill>
            <a:srgbClr val="003366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Challenge</a:t>
            </a:r>
          </a:p>
        </p:txBody>
      </p:sp>
      <p:sp>
        <p:nvSpPr>
          <p:cNvPr id="7" name="Rectangle 6"/>
          <p:cNvSpPr/>
          <p:nvPr/>
        </p:nvSpPr>
        <p:spPr>
          <a:xfrm>
            <a:off x="3200400" y="4114800"/>
            <a:ext cx="3200400" cy="320040"/>
          </a:xfrm>
          <a:prstGeom prst="rect">
            <a:avLst/>
          </a:prstGeom>
          <a:solidFill>
            <a:srgbClr val="003366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Impact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0" y="4114800"/>
            <a:ext cx="3657600" cy="320040"/>
          </a:xfrm>
          <a:prstGeom prst="rect">
            <a:avLst/>
          </a:prstGeom>
          <a:solidFill>
            <a:srgbClr val="003366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Mitigation Options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10058400" y="4114800"/>
            <a:ext cx="1371600" cy="320040"/>
          </a:xfrm>
          <a:prstGeom prst="rect">
            <a:avLst/>
          </a:prstGeom>
          <a:solidFill>
            <a:srgbClr val="003366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Risk Level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4434840"/>
            <a:ext cx="27432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Capex magnitude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00400" y="4434840"/>
            <a:ext cx="32004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NZ5-35M total program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0" y="4434840"/>
            <a:ext cx="36576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Staged conversion, debt financing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058400" y="4434840"/>
            <a:ext cx="13716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High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754880"/>
            <a:ext cx="27432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Production disruption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200400" y="4754880"/>
            <a:ext cx="32004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20-30% volume loss during conversion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0" y="4754880"/>
            <a:ext cx="36576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Phased approach, temporary outsourcing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058400" y="4754880"/>
            <a:ext cx="13716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High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5074920"/>
            <a:ext cx="27432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Equipment lead times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200400" y="5074920"/>
            <a:ext cx="32004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12-18 months for aviary systems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00800" y="5074920"/>
            <a:ext cx="36576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Early ordering, multiple suppliers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058400" y="5074920"/>
            <a:ext cx="13716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Medium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5394960"/>
            <a:ext cx="27432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Pullet availability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200400" y="5394960"/>
            <a:ext cx="32004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Need 500k+ birds for restocking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00800" y="5394960"/>
            <a:ext cx="36576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Forward contracts with hatcheries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0058400" y="5394960"/>
            <a:ext cx="13716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Medium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5715000"/>
            <a:ext cx="27432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Workforce retraining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200400" y="5715000"/>
            <a:ext cx="32004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Different husbandry skills needed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400800" y="5715000"/>
            <a:ext cx="36576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Training program, hire experienced staff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058400" y="5715000"/>
            <a:ext cx="13716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Low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7200" y="6035040"/>
            <a:ext cx="27432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Customer continuity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200400" y="6035040"/>
            <a:ext cx="32004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Supply gaps risk losing shelf space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00800" y="6035040"/>
            <a:ext cx="36576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Transition agreements with retailers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0058400" y="6035040"/>
            <a:ext cx="13716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High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972800" y="640080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808080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Valuation Considerations &amp; Deal Structuring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50292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</a:defRPr>
            </a:pPr>
            <a:r>
              <a:t>Precedent Transactions</a:t>
            </a:r>
          </a:p>
          <a:p>
            <a:pPr>
              <a:defRPr sz="1000" i="1"/>
            </a:pPr>
            <a:r>
              <a:t>Deal / Year / EV/EBITDA / Notes</a:t>
            </a:r>
          </a:p>
          <a:p>
            <a:pPr>
              <a:defRPr sz="1100"/>
            </a:pPr>
            <a:r>
              <a:t>• Mainland Poultry (2025): 7.0-7.5x</a:t>
            </a:r>
          </a:p>
          <a:p>
            <a:pPr>
              <a:defRPr sz="900">
                <a:solidFill>
                  <a:srgbClr val="808080"/>
                </a:solidFill>
              </a:defRPr>
            </a:pPr>
            <a:r>
              <a:t>  PEP to undisclosed</a:t>
            </a:r>
          </a:p>
          <a:p>
            <a:pPr>
              <a:defRPr sz="1100"/>
            </a:pPr>
            <a:r>
              <a:t>• Mainland Poultry (2017): ~6.5x</a:t>
            </a:r>
          </a:p>
          <a:p>
            <a:pPr>
              <a:defRPr sz="900">
                <a:solidFill>
                  <a:srgbClr val="808080"/>
                </a:solidFill>
              </a:defRPr>
            </a:pPr>
            <a:r>
              <a:t>  Navis Capital acquisition</a:t>
            </a:r>
          </a:p>
          <a:p>
            <a:pPr>
              <a:defRPr sz="1100"/>
            </a:pPr>
            <a:r>
              <a:t>• Zeagold Quality Eggs (2014): 5.5-6.0x</a:t>
            </a:r>
          </a:p>
          <a:p>
            <a:pPr>
              <a:defRPr sz="900">
                <a:solidFill>
                  <a:srgbClr val="808080"/>
                </a:solidFill>
              </a:defRPr>
            </a:pPr>
            <a:r>
              <a:t>  Management buyout</a:t>
            </a:r>
          </a:p>
          <a:p>
            <a:pPr>
              <a:defRPr sz="1100"/>
            </a:pPr>
            <a:r>
              <a:t>• Cal-Maine (US comp) (Trading): 9-11x</a:t>
            </a:r>
          </a:p>
          <a:p>
            <a:pPr>
              <a:defRPr sz="900">
                <a:solidFill>
                  <a:srgbClr val="808080"/>
                </a:solidFill>
              </a:defRPr>
            </a:pPr>
            <a:r>
              <a:t>  Mid-cycle multiple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0" y="1097280"/>
            <a:ext cx="5486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</a:defRPr>
            </a:pPr>
            <a:r>
              <a:t>Aurora Valuation Framework</a:t>
            </a:r>
          </a:p>
          <a:p>
            <a:br/>
            <a:pPr>
              <a:defRPr sz="1000"/>
            </a:pPr>
            <a:r>
              <a:t>Base Case (6.5-7.0x FY24A EBITDA):</a:t>
            </a:r>
            <a:br/>
            <a:r>
              <a:t>• NZ0-88M enterprise value range</a:t>
            </a:r>
            <a:br/>
            <a:r>
              <a:t>• Reflects execution risk discount</a:t>
            </a:r>
            <a:br/>
            <a:r>
              <a:t>• In-line with NZ precedents</a:t>
            </a:r>
            <a:br/>
            <a:br/>
            <a:r>
              <a:t>Upside Case (7.5-8.0x):</a:t>
            </a:r>
            <a:br/>
            <a:r>
              <a:t>• Successful conversion execution</a:t>
            </a:r>
            <a:br/>
            <a:r>
              <a:t>• By-product revenue realization</a:t>
            </a:r>
            <a:br/>
            <a:r>
              <a:t>• Platform consolidation opportunity</a:t>
            </a:r>
            <a:br/>
            <a:br/>
            <a:r>
              <a:t>Downside Protection:</a:t>
            </a:r>
            <a:br/>
            <a:r>
              <a:t>• Asset backing (land, facilities)</a:t>
            </a:r>
            <a:br/>
            <a:r>
              <a:t>• Contracted customer base</a:t>
            </a:r>
            <a:br/>
            <a:r>
              <a:t>• Essential food category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840480"/>
            <a:ext cx="109728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003366"/>
                </a:solidFill>
              </a:defRPr>
            </a:pPr>
            <a:r>
              <a:t>Recommended Deal Structure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4572000"/>
            <a:ext cx="3200400" cy="320040"/>
          </a:xfrm>
          <a:prstGeom prst="rect">
            <a:avLst/>
          </a:prstGeom>
          <a:solidFill>
            <a:srgbClr val="003366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Element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0" y="4572000"/>
            <a:ext cx="4114800" cy="320040"/>
          </a:xfrm>
          <a:prstGeom prst="rect">
            <a:avLst/>
          </a:prstGeom>
          <a:solidFill>
            <a:srgbClr val="003366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Rationale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0" y="4572000"/>
            <a:ext cx="3657600" cy="320040"/>
          </a:xfrm>
          <a:prstGeom prst="rect">
            <a:avLst/>
          </a:prstGeom>
          <a:solidFill>
            <a:srgbClr val="003366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Proposed Terms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4892040"/>
            <a:ext cx="32004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Majority stake (60-70%)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57600" y="4892040"/>
            <a:ext cx="41148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Control for conversion execution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0" y="4892040"/>
            <a:ext cx="36576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Board control, operating agreement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5212080"/>
            <a:ext cx="32004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Staged investment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57600" y="5212080"/>
            <a:ext cx="41148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Risk mitigation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0" y="5212080"/>
            <a:ext cx="36576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40% at close, 20-30% on milestones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5532120"/>
            <a:ext cx="32004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Management rollover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57600" y="5532120"/>
            <a:ext cx="41148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Alignment &amp; continuity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72400" y="5532120"/>
            <a:ext cx="36576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McKenna family retains 15-20%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5852160"/>
            <a:ext cx="32004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Earnout mechanism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657600" y="5852160"/>
            <a:ext cx="41148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Bridge valuation gap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72400" y="5852160"/>
            <a:ext cx="3657600" cy="32004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Up to 15% based on post-conversion EBITDA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6172200"/>
            <a:ext cx="32004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Conversion capex fund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657600" y="6172200"/>
            <a:ext cx="41148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Ring-fence growth investment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772400" y="6172200"/>
            <a:ext cx="3657600" cy="32004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5400"/>
          <a:lstStyle/>
          <a:p>
            <a:pPr algn="ctr">
              <a:defRPr sz="900"/>
            </a:pPr>
            <a:r>
              <a:t>Separate facility or parent guarantee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972800" y="640080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808080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Investment Recommendation &amp; 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228B22"/>
                </a:solidFill>
              </a:defRPr>
            </a:pPr>
            <a:r>
              <a:t>Recommendation: PROCEED TO CONFIRMATORY DD WITH STRUCTURED APPROACH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011680"/>
            <a:ext cx="53035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</a:defRPr>
            </a:pPr>
            <a:r>
              <a:t>Investment Thesis</a:t>
            </a:r>
          </a:p>
          <a:p>
            <a:br/>
            <a:pPr>
              <a:defRPr sz="1100"/>
            </a:pPr>
            <a:r>
              <a:t>• Platform play: Trans-Pacific protein expansion at attractive entry multiple</a:t>
            </a:r>
            <a:br/>
            <a:r>
              <a:t>• Consolidation opportunity: Phase 2 transition creates market dislocation</a:t>
            </a:r>
            <a:br/>
            <a:r>
              <a:t>• Operational value creation: By-product optimization, efficiency gains</a:t>
            </a:r>
            <a:br/>
            <a:r>
              <a:t>• Downside protection: Essential food, asset backing, stable demand</a:t>
            </a:r>
            <a:br/>
            <a:r>
              <a:t>• Strategic timing: Enter before full cage-free transition value realized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0" y="2011680"/>
            <a:ext cx="5029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DC143C"/>
                </a:solidFill>
              </a:defRPr>
            </a:pPr>
            <a:r>
              <a:t>Key Risks to Manage</a:t>
            </a:r>
          </a:p>
          <a:p>
            <a:br/>
            <a:pPr>
              <a:defRPr sz="1100"/>
            </a:pPr>
            <a:r>
              <a:t>• Conversion execution: Complexity, capital intensity, timing pressure</a:t>
            </a:r>
            <a:br/>
            <a:r>
              <a:t>• Margin sustainability: Premium compression, input cost inflation</a:t>
            </a:r>
            <a:br/>
            <a:r>
              <a:t>• Biosecurity: HPAI exposure demonstrated by recent outbreak</a:t>
            </a:r>
            <a:br/>
            <a:r>
              <a:t>• Channel concentration: Two retailers control market access</a:t>
            </a:r>
            <a:br/>
            <a:r>
              <a:t>• Cross-border complexity: NZ regulatory, FX exposure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114800"/>
            <a:ext cx="109728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</a:defRPr>
            </a:pPr>
            <a:r>
              <a:t>Confirmatory DD Focus Areas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4754880"/>
            <a:ext cx="2286000" cy="365760"/>
          </a:xfrm>
          <a:prstGeom prst="rect">
            <a:avLst/>
          </a:prstGeom>
          <a:solidFill>
            <a:srgbClr val="003366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tIns="25400"/>
          <a:lstStyle/>
          <a:p>
            <a:pPr algn="l">
              <a:defRPr sz="800"/>
            </a:pPr>
            <a:r>
              <a:t>Workstream</a:t>
            </a:r>
          </a:p>
        </p:txBody>
      </p:sp>
      <p:sp>
        <p:nvSpPr>
          <p:cNvPr id="8" name="Rectangle 7"/>
          <p:cNvSpPr/>
          <p:nvPr/>
        </p:nvSpPr>
        <p:spPr>
          <a:xfrm>
            <a:off x="2743200" y="4754880"/>
            <a:ext cx="5486400" cy="365760"/>
          </a:xfrm>
          <a:prstGeom prst="rect">
            <a:avLst/>
          </a:prstGeom>
          <a:solidFill>
            <a:srgbClr val="003366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tIns="25400"/>
          <a:lstStyle/>
          <a:p>
            <a:pPr algn="l">
              <a:defRPr sz="800"/>
            </a:pPr>
            <a:r>
              <a:t>Key Questions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0" y="4754880"/>
            <a:ext cx="3200400" cy="365760"/>
          </a:xfrm>
          <a:prstGeom prst="rect">
            <a:avLst/>
          </a:prstGeom>
          <a:solidFill>
            <a:srgbClr val="003366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tIns="25400"/>
          <a:lstStyle/>
          <a:p>
            <a:pPr algn="l">
              <a:defRPr sz="800"/>
            </a:pPr>
            <a:r>
              <a:t>Expert Needs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5120640"/>
            <a:ext cx="2286000" cy="36576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tIns="25400"/>
          <a:lstStyle/>
          <a:p>
            <a:pPr algn="l">
              <a:defRPr sz="800"/>
            </a:pPr>
            <a:r>
              <a:t>Commercial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43200" y="5120640"/>
            <a:ext cx="5486400" cy="36576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tIns="25400"/>
          <a:lstStyle/>
          <a:p>
            <a:pPr algn="l">
              <a:defRPr sz="800"/>
            </a:pPr>
            <a:r>
              <a:t>• Retailer commitment terms</a:t>
            </a:r>
          </a:p>
          <a:p>
            <a:r>
              <a:t>• Premium sustainability</a:t>
            </a:r>
          </a:p>
          <a:p>
            <a:r>
              <a:t>• Volume allocation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29600" y="5120640"/>
            <a:ext cx="3200400" cy="36576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tIns="25400"/>
          <a:lstStyle/>
          <a:p>
            <a:pPr algn="l">
              <a:defRPr sz="800"/>
            </a:pPr>
            <a:r>
              <a:t>Retail category managers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5486400"/>
            <a:ext cx="2286000" cy="36576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tIns="25400"/>
          <a:lstStyle/>
          <a:p>
            <a:pPr algn="l">
              <a:defRPr sz="800"/>
            </a:pPr>
            <a:r>
              <a:t>Operational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743200" y="5486400"/>
            <a:ext cx="5486400" cy="36576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tIns="25400"/>
          <a:lstStyle/>
          <a:p>
            <a:pPr algn="l">
              <a:defRPr sz="800"/>
            </a:pPr>
            <a:r>
              <a:t>• Conversion detailed plan</a:t>
            </a:r>
          </a:p>
          <a:p>
            <a:r>
              <a:t>• Biosecurity protocols</a:t>
            </a:r>
          </a:p>
          <a:p>
            <a:r>
              <a:t>• Workforce capabilities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229600" y="5486400"/>
            <a:ext cx="3200400" cy="36576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tIns="25400"/>
          <a:lstStyle/>
          <a:p>
            <a:pPr algn="l">
              <a:defRPr sz="800"/>
            </a:pPr>
            <a:r>
              <a:t>Poultry facility designers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5852160"/>
            <a:ext cx="2286000" cy="36576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tIns="25400"/>
          <a:lstStyle/>
          <a:p>
            <a:pPr algn="l">
              <a:defRPr sz="800"/>
            </a:pPr>
            <a:r>
              <a:t>Financial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743200" y="5852160"/>
            <a:ext cx="5486400" cy="36576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tIns="25400"/>
          <a:lstStyle/>
          <a:p>
            <a:pPr algn="l">
              <a:defRPr sz="800"/>
            </a:pPr>
            <a:r>
              <a:t>• WC seasonality</a:t>
            </a:r>
          </a:p>
          <a:p>
            <a:r>
              <a:t>• Maintenance capex history</a:t>
            </a:r>
          </a:p>
          <a:p>
            <a:r>
              <a:t>• Cost structure validation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29600" y="5852160"/>
            <a:ext cx="3200400" cy="365760"/>
          </a:xfrm>
          <a:prstGeom prst="rect">
            <a:avLst/>
          </a:prstGeom>
          <a:solidFill>
            <a:srgbClr val="FFFFFF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tIns="25400"/>
          <a:lstStyle/>
          <a:p>
            <a:pPr algn="l">
              <a:defRPr sz="800"/>
            </a:pPr>
            <a:r>
              <a:t>Agri sector accountants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217920"/>
            <a:ext cx="2286000" cy="36576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tIns="25400"/>
          <a:lstStyle/>
          <a:p>
            <a:pPr algn="l">
              <a:defRPr sz="800"/>
            </a:pPr>
            <a:r>
              <a:t>Legal/Regulatory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743200" y="6217920"/>
            <a:ext cx="5486400" cy="36576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tIns="25400"/>
          <a:lstStyle/>
          <a:p>
            <a:pPr algn="l">
              <a:defRPr sz="800"/>
            </a:pPr>
            <a:r>
              <a:t>• Environmental consents</a:t>
            </a:r>
          </a:p>
          <a:p>
            <a:r>
              <a:t>• Supply agreements</a:t>
            </a:r>
          </a:p>
          <a:p>
            <a:r>
              <a:t>• Property titles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229600" y="6217920"/>
            <a:ext cx="3200400" cy="365760"/>
          </a:xfrm>
          <a:prstGeom prst="rect">
            <a:avLst/>
          </a:prstGeom>
          <a:solidFill>
            <a:srgbClr val="F0F0F0"/>
          </a:solidFill>
          <a:ln w="9525">
            <a:solidFill>
              <a:srgbClr val="8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100" tIns="25400"/>
          <a:lstStyle/>
          <a:p>
            <a:pPr algn="l">
              <a:defRPr sz="800"/>
            </a:pPr>
            <a:r>
              <a:t>NZ agri lawyers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2800" y="640080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808080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Appendix: Key Sources &amp; Assumptions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530352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</a:defRPr>
            </a:pPr>
            <a:r>
              <a:t>Primary Sources</a:t>
            </a:r>
          </a:p>
          <a:p>
            <a:br/>
            <a:pPr>
              <a:defRPr sz="1000"/>
            </a:pPr>
            <a:r>
              <a:t>Company Materials:</a:t>
            </a:r>
            <a:br/>
            <a:r>
              <a:t>• Aurora Eggs Information Memorandum (Draft v0.4)</a:t>
            </a:r>
            <a:br/>
            <a:r>
              <a:t>• Aurora internal briefing (Halberd team)</a:t>
            </a:r>
            <a:br/>
            <a:br/>
            <a:r>
              <a:t>Industry Analysis:</a:t>
            </a:r>
            <a:br/>
            <a:r>
              <a:t>• Hartley Pearce NZ Shell-Egg Producer Cohort (Mar 2026)</a:t>
            </a:r>
            <a:br/>
            <a:r>
              <a:t>• NZ Retail Egg Scan Data Q1 2026</a:t>
            </a:r>
            <a:br/>
            <a:r>
              <a:t>• Industry expert transcripts (8 interviews)</a:t>
            </a:r>
            <a:br/>
            <a:br/>
            <a:r>
              <a:t>Market Context:</a:t>
            </a:r>
            <a:br/>
            <a:r>
              <a:t>• NZ supermarket cage-free commitments summary</a:t>
            </a:r>
            <a:br/>
            <a:r>
              <a:t>• HPAI outbreak report (Sep 2025)</a:t>
            </a:r>
            <a:br/>
            <a:r>
              <a:t>• Cal-Maine 10-K for US benchmarking</a:t>
            </a:r>
            <a:br/>
            <a:br/>
            <a:r>
              <a:t>Regulatory:</a:t>
            </a:r>
            <a:br/>
            <a:r>
              <a:t>• Animal Welfare (Layer Hens) Code</a:t>
            </a:r>
            <a:br/>
            <a:r>
              <a:t>• NZ barn/colony/free-range info sheets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0" y="1097280"/>
            <a:ext cx="50292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3366"/>
                </a:solidFill>
              </a:defRPr>
            </a:pPr>
            <a:r>
              <a:t>Key Assumptions</a:t>
            </a:r>
          </a:p>
          <a:p>
            <a:br/>
            <a:pPr>
              <a:defRPr sz="1000"/>
            </a:pPr>
            <a:r>
              <a:t>Market Sizing:</a:t>
            </a:r>
            <a:br/>
            <a:r>
              <a:t>• Aurora #2 player at 16-18% share (triangulated)</a:t>
            </a:r>
            <a:br/>
            <a:r>
              <a:t>• National flock 3.4-3.9M layers</a:t>
            </a:r>
            <a:br/>
            <a:r>
              <a:t>• Per capita consumption 230 eggs/year</a:t>
            </a:r>
            <a:br/>
            <a:br/>
            <a:r>
              <a:t>Financial:</a:t>
            </a:r>
            <a:br/>
            <a:r>
              <a:t>• FY24 Adj. EBITDA normalization appropriate</a:t>
            </a:r>
            <a:br/>
            <a:r>
              <a:t>• Margin sustainability dependent on mix</a:t>
            </a:r>
            <a:br/>
            <a:r>
              <a:t>• Conversion capex NZ5-35M estimate</a:t>
            </a:r>
            <a:br/>
            <a:br/>
            <a:r>
              <a:t>Operational:</a:t>
            </a:r>
            <a:br/>
            <a:r>
              <a:t>• 18-month equipment lead times</a:t>
            </a:r>
            <a:br/>
            <a:r>
              <a:t>• 20-30% production loss during conversion</a:t>
            </a:r>
            <a:br/>
            <a:r>
              <a:t>• Phased approach feasible but complex</a:t>
            </a:r>
            <a:br/>
            <a:br/>
            <a:r>
              <a:t>Valuation:</a:t>
            </a:r>
            <a:br/>
            <a:r>
              <a:t>• 6.5-7.5x EBITDA range appropriate</a:t>
            </a:r>
            <a:br/>
            <a:r>
              <a:t>• Reflects NZ precedents with risk discount</a:t>
            </a:r>
            <a:br/>
            <a:r>
              <a:t>• Platform premium possible post-conversion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i="1">
                <a:solidFill>
                  <a:srgbClr val="808080"/>
                </a:solidFill>
              </a:defRPr>
            </a:pPr>
            <a:r>
              <a:t>Note: This preliminary assessment is based on publicly available information and management-provided materials. All findings subject to confirmatory due diligence.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808080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